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rial" charset="1" panose="020B0502020202020204"/>
      <p:regular r:id="rId38"/>
    </p:embeddedFont>
    <p:embeddedFont>
      <p:font typeface="Arial Italics" charset="1" panose="020B0502020202090204"/>
      <p:regular r:id="rId39"/>
    </p:embeddedFont>
    <p:embeddedFont>
      <p:font typeface="Arimo" charset="1" panose="020B0604020202020204"/>
      <p:regular r:id="rId40"/>
    </p:embeddedFont>
    <p:embeddedFont>
      <p:font typeface="Arial Bold" charset="1" panose="020B0802020202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 mosaic of colourful geometric shapes"/>
          <p:cNvSpPr/>
          <p:nvPr/>
        </p:nvSpPr>
        <p:spPr>
          <a:xfrm flipH="false" flipV="false" rot="0">
            <a:off x="9145974" y="-4662"/>
            <a:ext cx="9147393" cy="10291662"/>
          </a:xfrm>
          <a:custGeom>
            <a:avLst/>
            <a:gdLst/>
            <a:ahLst/>
            <a:cxnLst/>
            <a:rect r="r" b="b" t="t" l="l"/>
            <a:pathLst>
              <a:path h="10291662" w="9147393">
                <a:moveTo>
                  <a:pt x="0" y="0"/>
                </a:moveTo>
                <a:lnTo>
                  <a:pt x="9147393" y="0"/>
                </a:lnTo>
                <a:lnTo>
                  <a:pt x="9147393" y="10291662"/>
                </a:lnTo>
                <a:lnTo>
                  <a:pt x="0" y="10291662"/>
                </a:lnTo>
                <a:lnTo>
                  <a:pt x="0" y="0"/>
                </a:lnTo>
                <a:close/>
              </a:path>
            </a:pathLst>
          </a:custGeom>
          <a:blipFill>
            <a:blip r:embed="rId2"/>
            <a:stretch>
              <a:fillRect l="-2666" t="0" r="-54831" b="0"/>
            </a:stretch>
          </a:blipFill>
        </p:spPr>
      </p:sp>
      <p:sp>
        <p:nvSpPr>
          <p:cNvPr name="Freeform 3" id="3"/>
          <p:cNvSpPr/>
          <p:nvPr/>
        </p:nvSpPr>
        <p:spPr>
          <a:xfrm flipH="false" flipV="false" rot="0">
            <a:off x="10033558" y="3301220"/>
            <a:ext cx="7372225" cy="4331182"/>
          </a:xfrm>
          <a:custGeom>
            <a:avLst/>
            <a:gdLst/>
            <a:ahLst/>
            <a:cxnLst/>
            <a:rect r="r" b="b" t="t" l="l"/>
            <a:pathLst>
              <a:path h="4331182" w="7372225">
                <a:moveTo>
                  <a:pt x="0" y="0"/>
                </a:moveTo>
                <a:lnTo>
                  <a:pt x="7372225" y="0"/>
                </a:lnTo>
                <a:lnTo>
                  <a:pt x="7372225" y="4331182"/>
                </a:lnTo>
                <a:lnTo>
                  <a:pt x="0" y="4331182"/>
                </a:lnTo>
                <a:lnTo>
                  <a:pt x="0" y="0"/>
                </a:lnTo>
                <a:close/>
              </a:path>
            </a:pathLst>
          </a:custGeom>
          <a:blipFill>
            <a:blip r:embed="rId3"/>
            <a:stretch>
              <a:fillRect l="0" t="0" r="0" b="0"/>
            </a:stretch>
          </a:blipFill>
        </p:spPr>
      </p:sp>
      <p:sp>
        <p:nvSpPr>
          <p:cNvPr name="TextBox 4" id="4"/>
          <p:cNvSpPr txBox="true"/>
          <p:nvPr/>
        </p:nvSpPr>
        <p:spPr>
          <a:xfrm rot="0">
            <a:off x="-13912" y="2597448"/>
            <a:ext cx="9157912" cy="5034954"/>
          </a:xfrm>
          <a:prstGeom prst="rect">
            <a:avLst/>
          </a:prstGeom>
        </p:spPr>
        <p:txBody>
          <a:bodyPr anchor="t" rtlCol="false" tIns="0" lIns="0" bIns="0" rIns="0">
            <a:spAutoFit/>
          </a:bodyPr>
          <a:lstStyle/>
          <a:p>
            <a:pPr algn="ctr">
              <a:lnSpc>
                <a:spcPts val="6239"/>
              </a:lnSpc>
            </a:pPr>
            <a:r>
              <a:rPr lang="en-US" sz="5777">
                <a:solidFill>
                  <a:srgbClr val="000000"/>
                </a:solidFill>
                <a:latin typeface="Arial"/>
                <a:ea typeface="Arial"/>
                <a:cs typeface="Arial"/>
                <a:sym typeface="Arial"/>
              </a:rPr>
              <a:t>ỨNG DỤNG QUẢN LÝ QUÁN CAFE</a:t>
            </a:r>
          </a:p>
          <a:p>
            <a:pPr algn="ctr">
              <a:lnSpc>
                <a:spcPts val="3466"/>
              </a:lnSpc>
            </a:pPr>
            <a:r>
              <a:rPr lang="en-US" sz="3209" i="true">
                <a:solidFill>
                  <a:srgbClr val="000000"/>
                </a:solidFill>
                <a:latin typeface="Arial Italics"/>
                <a:ea typeface="Arial Italics"/>
                <a:cs typeface="Arial Italics"/>
                <a:sym typeface="Arial Italics"/>
              </a:rPr>
              <a:t>Sử dụng Dart và Flutter Framework</a:t>
            </a:r>
          </a:p>
          <a:p>
            <a:pPr algn="ctr">
              <a:lnSpc>
                <a:spcPts val="4159"/>
              </a:lnSpc>
            </a:pPr>
          </a:p>
          <a:p>
            <a:pPr algn="ctr">
              <a:lnSpc>
                <a:spcPts val="4852"/>
              </a:lnSpc>
            </a:pPr>
            <a:r>
              <a:rPr lang="en-US" sz="4493">
                <a:solidFill>
                  <a:srgbClr val="000000"/>
                </a:solidFill>
                <a:latin typeface="Arial"/>
                <a:ea typeface="Arial"/>
                <a:cs typeface="Arial"/>
                <a:sym typeface="Arial"/>
              </a:rPr>
              <a:t>Sinh viên thực hiện:</a:t>
            </a:r>
          </a:p>
          <a:p>
            <a:pPr algn="ctr">
              <a:lnSpc>
                <a:spcPts val="3119"/>
              </a:lnSpc>
            </a:pPr>
            <a:r>
              <a:rPr lang="en-US" sz="2888">
                <a:solidFill>
                  <a:srgbClr val="000000"/>
                </a:solidFill>
                <a:latin typeface="Arial"/>
                <a:ea typeface="Arial"/>
                <a:cs typeface="Arial"/>
                <a:sym typeface="Arial"/>
              </a:rPr>
              <a:t>Mai Trọng Dụ</a:t>
            </a:r>
            <a:r>
              <a:rPr lang="en-US" sz="2888">
                <a:solidFill>
                  <a:srgbClr val="000000"/>
                </a:solidFill>
                <a:latin typeface="Arial"/>
                <a:ea typeface="Arial"/>
                <a:cs typeface="Arial"/>
                <a:sym typeface="Arial"/>
              </a:rPr>
              <a:t> – 31964 – 64MHT2</a:t>
            </a:r>
          </a:p>
          <a:p>
            <a:pPr algn="ctr">
              <a:lnSpc>
                <a:spcPts val="3119"/>
              </a:lnSpc>
            </a:pPr>
          </a:p>
          <a:p>
            <a:pPr algn="ctr">
              <a:lnSpc>
                <a:spcPts val="4852"/>
              </a:lnSpc>
            </a:pPr>
            <a:r>
              <a:rPr lang="en-US" sz="4493">
                <a:solidFill>
                  <a:srgbClr val="000000"/>
                </a:solidFill>
                <a:latin typeface="Arial"/>
                <a:ea typeface="Arial"/>
                <a:cs typeface="Arial"/>
                <a:sym typeface="Arial"/>
              </a:rPr>
              <a:t>Giảng viên hướng dẫn:</a:t>
            </a:r>
          </a:p>
          <a:p>
            <a:pPr algn="ctr">
              <a:lnSpc>
                <a:spcPts val="3119"/>
              </a:lnSpc>
            </a:pPr>
            <a:r>
              <a:rPr lang="en-US" sz="2888">
                <a:solidFill>
                  <a:srgbClr val="000000"/>
                </a:solidFill>
                <a:latin typeface="Arial"/>
                <a:ea typeface="Arial"/>
                <a:cs typeface="Arial"/>
                <a:sym typeface="Arial"/>
              </a:rPr>
              <a:t>Thạc sĩ Lê Đức Quang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699018" y="3794394"/>
            <a:ext cx="3578354" cy="2927850"/>
          </a:xfrm>
          <a:custGeom>
            <a:avLst/>
            <a:gdLst/>
            <a:ahLst/>
            <a:cxnLst/>
            <a:rect r="r" b="b" t="t" l="l"/>
            <a:pathLst>
              <a:path h="2927850" w="3578354">
                <a:moveTo>
                  <a:pt x="0" y="0"/>
                </a:moveTo>
                <a:lnTo>
                  <a:pt x="3578355" y="0"/>
                </a:lnTo>
                <a:lnTo>
                  <a:pt x="3578355" y="2927850"/>
                </a:lnTo>
                <a:lnTo>
                  <a:pt x="0" y="2927850"/>
                </a:lnTo>
                <a:lnTo>
                  <a:pt x="0" y="0"/>
                </a:lnTo>
                <a:close/>
              </a:path>
            </a:pathLst>
          </a:custGeom>
          <a:blipFill>
            <a:blip r:embed="rId2"/>
            <a:stretch>
              <a:fillRect l="0" t="0" r="-55250" b="0"/>
            </a:stretch>
          </a:blipFill>
        </p:spPr>
      </p:sp>
      <p:sp>
        <p:nvSpPr>
          <p:cNvPr name="Freeform 7" id="7"/>
          <p:cNvSpPr/>
          <p:nvPr/>
        </p:nvSpPr>
        <p:spPr>
          <a:xfrm flipH="false" flipV="false" rot="0">
            <a:off x="6205510" y="3621641"/>
            <a:ext cx="5115854" cy="6317673"/>
          </a:xfrm>
          <a:custGeom>
            <a:avLst/>
            <a:gdLst/>
            <a:ahLst/>
            <a:cxnLst/>
            <a:rect r="r" b="b" t="t" l="l"/>
            <a:pathLst>
              <a:path h="6317673" w="5115854">
                <a:moveTo>
                  <a:pt x="0" y="0"/>
                </a:moveTo>
                <a:lnTo>
                  <a:pt x="5115853" y="0"/>
                </a:lnTo>
                <a:lnTo>
                  <a:pt x="5115853" y="6317674"/>
                </a:lnTo>
                <a:lnTo>
                  <a:pt x="0" y="6317674"/>
                </a:lnTo>
                <a:lnTo>
                  <a:pt x="0" y="0"/>
                </a:lnTo>
                <a:close/>
              </a:path>
            </a:pathLst>
          </a:custGeom>
          <a:blipFill>
            <a:blip r:embed="rId3"/>
            <a:stretch>
              <a:fillRect l="0" t="0" r="0" b="0"/>
            </a:stretch>
          </a:blipFill>
        </p:spPr>
      </p:sp>
      <p:sp>
        <p:nvSpPr>
          <p:cNvPr name="Freeform 8" id="8"/>
          <p:cNvSpPr/>
          <p:nvPr/>
        </p:nvSpPr>
        <p:spPr>
          <a:xfrm flipH="false" flipV="false" rot="0">
            <a:off x="12252870" y="3582357"/>
            <a:ext cx="4481656" cy="6356958"/>
          </a:xfrm>
          <a:custGeom>
            <a:avLst/>
            <a:gdLst/>
            <a:ahLst/>
            <a:cxnLst/>
            <a:rect r="r" b="b" t="t" l="l"/>
            <a:pathLst>
              <a:path h="6356958" w="4481656">
                <a:moveTo>
                  <a:pt x="0" y="0"/>
                </a:moveTo>
                <a:lnTo>
                  <a:pt x="4481655" y="0"/>
                </a:lnTo>
                <a:lnTo>
                  <a:pt x="4481655" y="6356958"/>
                </a:lnTo>
                <a:lnTo>
                  <a:pt x="0" y="6356958"/>
                </a:lnTo>
                <a:lnTo>
                  <a:pt x="0" y="0"/>
                </a:lnTo>
                <a:close/>
              </a:path>
            </a:pathLst>
          </a:custGeom>
          <a:blipFill>
            <a:blip r:embed="rId4"/>
            <a:stretch>
              <a:fillRect l="0" t="0" r="0" b="0"/>
            </a:stretch>
          </a:blipFill>
        </p:spPr>
      </p:sp>
      <p:sp>
        <p:nvSpPr>
          <p:cNvPr name="TextBox 9" id="9"/>
          <p:cNvSpPr txBox="true"/>
          <p:nvPr/>
        </p:nvSpPr>
        <p:spPr>
          <a:xfrm rot="0">
            <a:off x="6026478" y="3189054"/>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BilltableScreen</a:t>
            </a:r>
          </a:p>
        </p:txBody>
      </p:sp>
      <p:sp>
        <p:nvSpPr>
          <p:cNvPr name="TextBox 10" id="10"/>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11" id="11"/>
          <p:cNvSpPr txBox="true"/>
          <p:nvPr/>
        </p:nvSpPr>
        <p:spPr>
          <a:xfrm rot="0">
            <a:off x="1699018" y="3189054"/>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Home</a:t>
            </a:r>
          </a:p>
        </p:txBody>
      </p:sp>
      <p:sp>
        <p:nvSpPr>
          <p:cNvPr name="TextBox 12" id="12"/>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2077688" y="3621641"/>
            <a:ext cx="3194371" cy="6356958"/>
          </a:xfrm>
          <a:custGeom>
            <a:avLst/>
            <a:gdLst/>
            <a:ahLst/>
            <a:cxnLst/>
            <a:rect r="r" b="b" t="t" l="l"/>
            <a:pathLst>
              <a:path h="6356958" w="3194371">
                <a:moveTo>
                  <a:pt x="0" y="0"/>
                </a:moveTo>
                <a:lnTo>
                  <a:pt x="3194372" y="0"/>
                </a:lnTo>
                <a:lnTo>
                  <a:pt x="3194372" y="6356959"/>
                </a:lnTo>
                <a:lnTo>
                  <a:pt x="0" y="6356959"/>
                </a:lnTo>
                <a:lnTo>
                  <a:pt x="0" y="0"/>
                </a:lnTo>
                <a:close/>
              </a:path>
            </a:pathLst>
          </a:custGeom>
          <a:blipFill>
            <a:blip r:embed="rId2"/>
            <a:stretch>
              <a:fillRect l="0" t="0" r="0" b="0"/>
            </a:stretch>
          </a:blipFill>
        </p:spPr>
      </p:sp>
      <p:sp>
        <p:nvSpPr>
          <p:cNvPr name="Freeform 7" id="7"/>
          <p:cNvSpPr/>
          <p:nvPr/>
        </p:nvSpPr>
        <p:spPr>
          <a:xfrm flipH="false" flipV="false" rot="0">
            <a:off x="7172936" y="3621641"/>
            <a:ext cx="6319779" cy="1521859"/>
          </a:xfrm>
          <a:custGeom>
            <a:avLst/>
            <a:gdLst/>
            <a:ahLst/>
            <a:cxnLst/>
            <a:rect r="r" b="b" t="t" l="l"/>
            <a:pathLst>
              <a:path h="1521859" w="6319779">
                <a:moveTo>
                  <a:pt x="0" y="0"/>
                </a:moveTo>
                <a:lnTo>
                  <a:pt x="6319779" y="0"/>
                </a:lnTo>
                <a:lnTo>
                  <a:pt x="6319779" y="1521859"/>
                </a:lnTo>
                <a:lnTo>
                  <a:pt x="0" y="1521859"/>
                </a:lnTo>
                <a:lnTo>
                  <a:pt x="0" y="0"/>
                </a:lnTo>
                <a:close/>
              </a:path>
            </a:pathLst>
          </a:custGeom>
          <a:blipFill>
            <a:blip r:embed="rId3"/>
            <a:stretch>
              <a:fillRect l="0" t="0" r="0" b="0"/>
            </a:stretch>
          </a:blipFill>
        </p:spPr>
      </p:sp>
      <p:sp>
        <p:nvSpPr>
          <p:cNvPr name="TextBox 8" id="8"/>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9" id="9"/>
          <p:cNvSpPr txBox="true"/>
          <p:nvPr/>
        </p:nvSpPr>
        <p:spPr>
          <a:xfrm rot="0">
            <a:off x="1699018" y="3189054"/>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Order Screen</a:t>
            </a:r>
          </a:p>
        </p:txBody>
      </p:sp>
      <p:sp>
        <p:nvSpPr>
          <p:cNvPr name="TextBox 10" id="10"/>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353312" y="3621641"/>
            <a:ext cx="5294292" cy="6259179"/>
          </a:xfrm>
          <a:custGeom>
            <a:avLst/>
            <a:gdLst/>
            <a:ahLst/>
            <a:cxnLst/>
            <a:rect r="r" b="b" t="t" l="l"/>
            <a:pathLst>
              <a:path h="6259179" w="5294292">
                <a:moveTo>
                  <a:pt x="0" y="0"/>
                </a:moveTo>
                <a:lnTo>
                  <a:pt x="5294292" y="0"/>
                </a:lnTo>
                <a:lnTo>
                  <a:pt x="5294292" y="6259179"/>
                </a:lnTo>
                <a:lnTo>
                  <a:pt x="0" y="6259179"/>
                </a:lnTo>
                <a:lnTo>
                  <a:pt x="0" y="0"/>
                </a:lnTo>
                <a:close/>
              </a:path>
            </a:pathLst>
          </a:custGeom>
          <a:blipFill>
            <a:blip r:embed="rId2"/>
            <a:stretch>
              <a:fillRect l="0" t="0" r="0" b="0"/>
            </a:stretch>
          </a:blipFill>
        </p:spPr>
      </p:sp>
      <p:sp>
        <p:nvSpPr>
          <p:cNvPr name="Freeform 7" id="7"/>
          <p:cNvSpPr/>
          <p:nvPr/>
        </p:nvSpPr>
        <p:spPr>
          <a:xfrm flipH="false" flipV="false" rot="0">
            <a:off x="6760490" y="3572752"/>
            <a:ext cx="4124077" cy="6356958"/>
          </a:xfrm>
          <a:custGeom>
            <a:avLst/>
            <a:gdLst/>
            <a:ahLst/>
            <a:cxnLst/>
            <a:rect r="r" b="b" t="t" l="l"/>
            <a:pathLst>
              <a:path h="6356958" w="4124077">
                <a:moveTo>
                  <a:pt x="0" y="0"/>
                </a:moveTo>
                <a:lnTo>
                  <a:pt x="4124076" y="0"/>
                </a:lnTo>
                <a:lnTo>
                  <a:pt x="4124076" y="6356958"/>
                </a:lnTo>
                <a:lnTo>
                  <a:pt x="0" y="6356958"/>
                </a:lnTo>
                <a:lnTo>
                  <a:pt x="0" y="0"/>
                </a:lnTo>
                <a:close/>
              </a:path>
            </a:pathLst>
          </a:custGeom>
          <a:blipFill>
            <a:blip r:embed="rId3"/>
            <a:stretch>
              <a:fillRect l="0" t="0" r="0" b="0"/>
            </a:stretch>
          </a:blipFill>
        </p:spPr>
      </p:sp>
      <p:sp>
        <p:nvSpPr>
          <p:cNvPr name="Freeform 8" id="8"/>
          <p:cNvSpPr/>
          <p:nvPr/>
        </p:nvSpPr>
        <p:spPr>
          <a:xfrm flipH="false" flipV="false" rot="0">
            <a:off x="10998866" y="3621641"/>
            <a:ext cx="7131549" cy="5766659"/>
          </a:xfrm>
          <a:custGeom>
            <a:avLst/>
            <a:gdLst/>
            <a:ahLst/>
            <a:cxnLst/>
            <a:rect r="r" b="b" t="t" l="l"/>
            <a:pathLst>
              <a:path h="5766659" w="7131549">
                <a:moveTo>
                  <a:pt x="0" y="0"/>
                </a:moveTo>
                <a:lnTo>
                  <a:pt x="7131549" y="0"/>
                </a:lnTo>
                <a:lnTo>
                  <a:pt x="7131549" y="5766659"/>
                </a:lnTo>
                <a:lnTo>
                  <a:pt x="0" y="5766659"/>
                </a:lnTo>
                <a:lnTo>
                  <a:pt x="0" y="0"/>
                </a:lnTo>
                <a:close/>
              </a:path>
            </a:pathLst>
          </a:custGeom>
          <a:blipFill>
            <a:blip r:embed="rId4"/>
            <a:stretch>
              <a:fillRect l="0" t="0" r="0" b="0"/>
            </a:stretch>
          </a:blipFill>
        </p:spPr>
      </p:sp>
      <p:sp>
        <p:nvSpPr>
          <p:cNvPr name="TextBox 9" id="9"/>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10" id="10"/>
          <p:cNvSpPr txBox="true"/>
          <p:nvPr/>
        </p:nvSpPr>
        <p:spPr>
          <a:xfrm rot="0">
            <a:off x="1353312" y="2974560"/>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ReportScreen</a:t>
            </a:r>
          </a:p>
        </p:txBody>
      </p:sp>
      <p:sp>
        <p:nvSpPr>
          <p:cNvPr name="TextBox 11" id="11"/>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671081" y="3407147"/>
            <a:ext cx="2344128" cy="6356958"/>
          </a:xfrm>
          <a:custGeom>
            <a:avLst/>
            <a:gdLst/>
            <a:ahLst/>
            <a:cxnLst/>
            <a:rect r="r" b="b" t="t" l="l"/>
            <a:pathLst>
              <a:path h="6356958" w="2344128">
                <a:moveTo>
                  <a:pt x="0" y="0"/>
                </a:moveTo>
                <a:lnTo>
                  <a:pt x="2344128" y="0"/>
                </a:lnTo>
                <a:lnTo>
                  <a:pt x="2344128" y="6356958"/>
                </a:lnTo>
                <a:lnTo>
                  <a:pt x="0" y="6356958"/>
                </a:lnTo>
                <a:lnTo>
                  <a:pt x="0" y="0"/>
                </a:lnTo>
                <a:close/>
              </a:path>
            </a:pathLst>
          </a:custGeom>
          <a:blipFill>
            <a:blip r:embed="rId2"/>
            <a:stretch>
              <a:fillRect l="0" t="0" r="0" b="0"/>
            </a:stretch>
          </a:blipFill>
        </p:spPr>
      </p:sp>
      <p:sp>
        <p:nvSpPr>
          <p:cNvPr name="Freeform 7" id="7"/>
          <p:cNvSpPr/>
          <p:nvPr/>
        </p:nvSpPr>
        <p:spPr>
          <a:xfrm flipH="false" flipV="false" rot="0">
            <a:off x="4468000" y="3407147"/>
            <a:ext cx="7493077" cy="5725179"/>
          </a:xfrm>
          <a:custGeom>
            <a:avLst/>
            <a:gdLst/>
            <a:ahLst/>
            <a:cxnLst/>
            <a:rect r="r" b="b" t="t" l="l"/>
            <a:pathLst>
              <a:path h="5725179" w="7493077">
                <a:moveTo>
                  <a:pt x="0" y="0"/>
                </a:moveTo>
                <a:lnTo>
                  <a:pt x="7493078" y="0"/>
                </a:lnTo>
                <a:lnTo>
                  <a:pt x="7493078" y="5725180"/>
                </a:lnTo>
                <a:lnTo>
                  <a:pt x="0" y="5725180"/>
                </a:lnTo>
                <a:lnTo>
                  <a:pt x="0" y="0"/>
                </a:lnTo>
                <a:close/>
              </a:path>
            </a:pathLst>
          </a:custGeom>
          <a:blipFill>
            <a:blip r:embed="rId3"/>
            <a:stretch>
              <a:fillRect l="0" t="0" r="0" b="0"/>
            </a:stretch>
          </a:blipFill>
        </p:spPr>
      </p:sp>
      <p:sp>
        <p:nvSpPr>
          <p:cNvPr name="TextBox 8" id="8"/>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9" id="9"/>
          <p:cNvSpPr txBox="true"/>
          <p:nvPr/>
        </p:nvSpPr>
        <p:spPr>
          <a:xfrm rot="0">
            <a:off x="1353312" y="2974560"/>
            <a:ext cx="622937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Floor_layout_screenn</a:t>
            </a:r>
          </a:p>
        </p:txBody>
      </p:sp>
      <p:sp>
        <p:nvSpPr>
          <p:cNvPr name="TextBox 10" id="10"/>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0016936" y="3569072"/>
            <a:ext cx="4394247" cy="6356958"/>
          </a:xfrm>
          <a:custGeom>
            <a:avLst/>
            <a:gdLst/>
            <a:ahLst/>
            <a:cxnLst/>
            <a:rect r="r" b="b" t="t" l="l"/>
            <a:pathLst>
              <a:path h="6356958" w="4394247">
                <a:moveTo>
                  <a:pt x="0" y="0"/>
                </a:moveTo>
                <a:lnTo>
                  <a:pt x="4394247" y="0"/>
                </a:lnTo>
                <a:lnTo>
                  <a:pt x="4394247" y="6356958"/>
                </a:lnTo>
                <a:lnTo>
                  <a:pt x="0" y="6356958"/>
                </a:lnTo>
                <a:lnTo>
                  <a:pt x="0" y="0"/>
                </a:lnTo>
                <a:close/>
              </a:path>
            </a:pathLst>
          </a:custGeom>
          <a:blipFill>
            <a:blip r:embed="rId2"/>
            <a:stretch>
              <a:fillRect l="0" t="0" r="0" b="0"/>
            </a:stretch>
          </a:blipFill>
        </p:spPr>
      </p:sp>
      <p:sp>
        <p:nvSpPr>
          <p:cNvPr name="TextBox 7" id="7"/>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8" id="8"/>
          <p:cNvSpPr txBox="true"/>
          <p:nvPr/>
        </p:nvSpPr>
        <p:spPr>
          <a:xfrm rot="0">
            <a:off x="1353312" y="2974560"/>
            <a:ext cx="66312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Floor_layout_screenn</a:t>
            </a:r>
          </a:p>
        </p:txBody>
      </p:sp>
      <p:sp>
        <p:nvSpPr>
          <p:cNvPr name="TextBox 9" id="9"/>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
        <p:nvSpPr>
          <p:cNvPr name="Freeform 10" id="10"/>
          <p:cNvSpPr/>
          <p:nvPr/>
        </p:nvSpPr>
        <p:spPr>
          <a:xfrm flipH="false" flipV="false" rot="0">
            <a:off x="1691556" y="3569072"/>
            <a:ext cx="7296054" cy="3178479"/>
          </a:xfrm>
          <a:custGeom>
            <a:avLst/>
            <a:gdLst/>
            <a:ahLst/>
            <a:cxnLst/>
            <a:rect r="r" b="b" t="t" l="l"/>
            <a:pathLst>
              <a:path h="3178479" w="7296054">
                <a:moveTo>
                  <a:pt x="0" y="0"/>
                </a:moveTo>
                <a:lnTo>
                  <a:pt x="7296054" y="0"/>
                </a:lnTo>
                <a:lnTo>
                  <a:pt x="7296054" y="3178479"/>
                </a:lnTo>
                <a:lnTo>
                  <a:pt x="0" y="3178479"/>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705081" y="3407147"/>
            <a:ext cx="4783611" cy="6356958"/>
          </a:xfrm>
          <a:custGeom>
            <a:avLst/>
            <a:gdLst/>
            <a:ahLst/>
            <a:cxnLst/>
            <a:rect r="r" b="b" t="t" l="l"/>
            <a:pathLst>
              <a:path h="6356958" w="4783611">
                <a:moveTo>
                  <a:pt x="0" y="0"/>
                </a:moveTo>
                <a:lnTo>
                  <a:pt x="4783611" y="0"/>
                </a:lnTo>
                <a:lnTo>
                  <a:pt x="4783611" y="6356958"/>
                </a:lnTo>
                <a:lnTo>
                  <a:pt x="0" y="6356958"/>
                </a:lnTo>
                <a:lnTo>
                  <a:pt x="0" y="0"/>
                </a:lnTo>
                <a:close/>
              </a:path>
            </a:pathLst>
          </a:custGeom>
          <a:blipFill>
            <a:blip r:embed="rId2"/>
            <a:stretch>
              <a:fillRect l="0" t="0" r="0" b="0"/>
            </a:stretch>
          </a:blipFill>
        </p:spPr>
      </p:sp>
      <p:sp>
        <p:nvSpPr>
          <p:cNvPr name="Freeform 7" id="7"/>
          <p:cNvSpPr/>
          <p:nvPr/>
        </p:nvSpPr>
        <p:spPr>
          <a:xfrm flipH="false" flipV="false" rot="0">
            <a:off x="7928406" y="3407147"/>
            <a:ext cx="6130362" cy="5889339"/>
          </a:xfrm>
          <a:custGeom>
            <a:avLst/>
            <a:gdLst/>
            <a:ahLst/>
            <a:cxnLst/>
            <a:rect r="r" b="b" t="t" l="l"/>
            <a:pathLst>
              <a:path h="5889339" w="6130362">
                <a:moveTo>
                  <a:pt x="0" y="0"/>
                </a:moveTo>
                <a:lnTo>
                  <a:pt x="6130361" y="0"/>
                </a:lnTo>
                <a:lnTo>
                  <a:pt x="6130361" y="5889339"/>
                </a:lnTo>
                <a:lnTo>
                  <a:pt x="0" y="5889339"/>
                </a:lnTo>
                <a:lnTo>
                  <a:pt x="0" y="0"/>
                </a:lnTo>
                <a:close/>
              </a:path>
            </a:pathLst>
          </a:custGeom>
          <a:blipFill>
            <a:blip r:embed="rId3"/>
            <a:stretch>
              <a:fillRect l="0" t="0" r="0" b="0"/>
            </a:stretch>
          </a:blipFill>
        </p:spPr>
      </p:sp>
      <p:sp>
        <p:nvSpPr>
          <p:cNvPr name="TextBox 8" id="8"/>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9" id="9"/>
          <p:cNvSpPr txBox="true"/>
          <p:nvPr/>
        </p:nvSpPr>
        <p:spPr>
          <a:xfrm rot="0">
            <a:off x="1353312" y="2808956"/>
            <a:ext cx="66312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Sharefed_frefenced</a:t>
            </a:r>
          </a:p>
        </p:txBody>
      </p:sp>
      <p:sp>
        <p:nvSpPr>
          <p:cNvPr name="TextBox 10" id="10"/>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
        <p:nvSpPr>
          <p:cNvPr name="TextBox 11" id="11"/>
          <p:cNvSpPr txBox="true"/>
          <p:nvPr/>
        </p:nvSpPr>
        <p:spPr>
          <a:xfrm rot="0">
            <a:off x="7677978" y="2808956"/>
            <a:ext cx="66312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Settings_screen(admin)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768055" y="3635747"/>
            <a:ext cx="10508457" cy="5640029"/>
          </a:xfrm>
          <a:custGeom>
            <a:avLst/>
            <a:gdLst/>
            <a:ahLst/>
            <a:cxnLst/>
            <a:rect r="r" b="b" t="t" l="l"/>
            <a:pathLst>
              <a:path h="5640029" w="10508457">
                <a:moveTo>
                  <a:pt x="0" y="0"/>
                </a:moveTo>
                <a:lnTo>
                  <a:pt x="10508457" y="0"/>
                </a:lnTo>
                <a:lnTo>
                  <a:pt x="10508457" y="5640029"/>
                </a:lnTo>
                <a:lnTo>
                  <a:pt x="0" y="5640029"/>
                </a:lnTo>
                <a:lnTo>
                  <a:pt x="0" y="0"/>
                </a:lnTo>
                <a:close/>
              </a:path>
            </a:pathLst>
          </a:custGeom>
          <a:blipFill>
            <a:blip r:embed="rId2"/>
            <a:stretch>
              <a:fillRect l="0" t="0" r="0" b="0"/>
            </a:stretch>
          </a:blipFill>
        </p:spPr>
      </p:sp>
      <p:sp>
        <p:nvSpPr>
          <p:cNvPr name="TextBox 7" id="7"/>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8" id="8"/>
          <p:cNvSpPr txBox="true"/>
          <p:nvPr/>
        </p:nvSpPr>
        <p:spPr>
          <a:xfrm rot="0">
            <a:off x="1353312" y="2974560"/>
            <a:ext cx="66312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Settings_screen(admin)</a:t>
            </a:r>
          </a:p>
        </p:txBody>
      </p:sp>
      <p:sp>
        <p:nvSpPr>
          <p:cNvPr name="TextBox 9" id="9"/>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39882" y="520187"/>
            <a:ext cx="219456" cy="1056132"/>
            <a:chOff x="0" y="0"/>
            <a:chExt cx="292608" cy="1408176"/>
          </a:xfrm>
        </p:grpSpPr>
        <p:sp>
          <p:nvSpPr>
            <p:cNvPr name="Freeform 3" id="3"/>
            <p:cNvSpPr/>
            <p:nvPr/>
          </p:nvSpPr>
          <p:spPr>
            <a:xfrm flipH="false" flipV="false" rot="0">
              <a:off x="0" y="0"/>
              <a:ext cx="292608" cy="1408176"/>
            </a:xfrm>
            <a:custGeom>
              <a:avLst/>
              <a:gdLst/>
              <a:ahLst/>
              <a:cxnLst/>
              <a:rect r="r" b="b" t="t" l="l"/>
              <a:pathLst>
                <a:path h="1408176" w="292608">
                  <a:moveTo>
                    <a:pt x="0" y="0"/>
                  </a:moveTo>
                  <a:lnTo>
                    <a:pt x="292608" y="0"/>
                  </a:lnTo>
                  <a:lnTo>
                    <a:pt x="292608" y="1408176"/>
                  </a:lnTo>
                  <a:lnTo>
                    <a:pt x="0" y="1408176"/>
                  </a:lnTo>
                  <a:close/>
                </a:path>
              </a:pathLst>
            </a:custGeom>
            <a:solidFill>
              <a:srgbClr val="E97132"/>
            </a:solidFill>
          </p:spPr>
        </p:sp>
      </p:grpSp>
      <p:grpSp>
        <p:nvGrpSpPr>
          <p:cNvPr name="Group 4" id="4"/>
          <p:cNvGrpSpPr/>
          <p:nvPr/>
        </p:nvGrpSpPr>
        <p:grpSpPr>
          <a:xfrm rot="0">
            <a:off x="721544" y="6820380"/>
            <a:ext cx="6035040" cy="27432"/>
            <a:chOff x="0" y="0"/>
            <a:chExt cx="8046720" cy="36576"/>
          </a:xfrm>
        </p:grpSpPr>
        <p:sp>
          <p:nvSpPr>
            <p:cNvPr name="Freeform 5" id="5"/>
            <p:cNvSpPr/>
            <p:nvPr/>
          </p:nvSpPr>
          <p:spPr>
            <a:xfrm flipH="false" flipV="false" rot="0">
              <a:off x="0" y="0"/>
              <a:ext cx="8046720" cy="36576"/>
            </a:xfrm>
            <a:custGeom>
              <a:avLst/>
              <a:gdLst/>
              <a:ahLst/>
              <a:cxnLst/>
              <a:rect r="r" b="b" t="t" l="l"/>
              <a:pathLst>
                <a:path h="36576" w="8046720">
                  <a:moveTo>
                    <a:pt x="0" y="0"/>
                  </a:moveTo>
                  <a:lnTo>
                    <a:pt x="8046720" y="0"/>
                  </a:lnTo>
                  <a:lnTo>
                    <a:pt x="8046720" y="36576"/>
                  </a:lnTo>
                  <a:lnTo>
                    <a:pt x="0" y="36576"/>
                  </a:lnTo>
                  <a:close/>
                </a:path>
              </a:pathLst>
            </a:custGeom>
            <a:solidFill>
              <a:srgbClr val="D5D5D5"/>
            </a:solidFill>
          </p:spPr>
        </p:sp>
      </p:grpSp>
      <p:sp>
        <p:nvSpPr>
          <p:cNvPr name="Freeform 6" id="6"/>
          <p:cNvSpPr/>
          <p:nvPr/>
        </p:nvSpPr>
        <p:spPr>
          <a:xfrm flipH="false" flipV="false" rot="0">
            <a:off x="9144000" y="315445"/>
            <a:ext cx="8115300" cy="9656111"/>
          </a:xfrm>
          <a:custGeom>
            <a:avLst/>
            <a:gdLst/>
            <a:ahLst/>
            <a:cxnLst/>
            <a:rect r="r" b="b" t="t" l="l"/>
            <a:pathLst>
              <a:path h="9656111" w="8115300">
                <a:moveTo>
                  <a:pt x="0" y="0"/>
                </a:moveTo>
                <a:lnTo>
                  <a:pt x="8115300" y="0"/>
                </a:lnTo>
                <a:lnTo>
                  <a:pt x="8115300" y="9656110"/>
                </a:lnTo>
                <a:lnTo>
                  <a:pt x="0" y="9656110"/>
                </a:lnTo>
                <a:lnTo>
                  <a:pt x="0" y="0"/>
                </a:lnTo>
                <a:close/>
              </a:path>
            </a:pathLst>
          </a:custGeom>
          <a:blipFill>
            <a:blip r:embed="rId2"/>
            <a:stretch>
              <a:fillRect l="0" t="-1402" r="0" b="-1402"/>
            </a:stretch>
          </a:blipFill>
        </p:spPr>
      </p:sp>
      <p:sp>
        <p:nvSpPr>
          <p:cNvPr name="TextBox 7" id="7"/>
          <p:cNvSpPr txBox="true"/>
          <p:nvPr/>
        </p:nvSpPr>
        <p:spPr>
          <a:xfrm rot="0">
            <a:off x="808412" y="1786415"/>
            <a:ext cx="5852160" cy="4657611"/>
          </a:xfrm>
          <a:prstGeom prst="rect">
            <a:avLst/>
          </a:prstGeom>
        </p:spPr>
        <p:txBody>
          <a:bodyPr anchor="t" rtlCol="false" tIns="0" lIns="0" bIns="0" rIns="0">
            <a:spAutoFit/>
          </a:bodyPr>
          <a:lstStyle/>
          <a:p>
            <a:pPr algn="l">
              <a:lnSpc>
                <a:spcPts val="7776"/>
              </a:lnSpc>
            </a:pPr>
            <a:r>
              <a:rPr lang="en-US" sz="7200">
                <a:solidFill>
                  <a:srgbClr val="000000"/>
                </a:solidFill>
                <a:latin typeface="Arimo"/>
                <a:ea typeface="Arimo"/>
                <a:cs typeface="Arimo"/>
                <a:sym typeface="Arimo"/>
              </a:rPr>
              <a:t>Phân tích thiết kế hệ thống</a:t>
            </a:r>
          </a:p>
        </p:txBody>
      </p:sp>
      <p:sp>
        <p:nvSpPr>
          <p:cNvPr name="TextBox 8" id="8"/>
          <p:cNvSpPr txBox="true"/>
          <p:nvPr/>
        </p:nvSpPr>
        <p:spPr>
          <a:xfrm rot="0">
            <a:off x="808412" y="7374153"/>
            <a:ext cx="5717079" cy="1701722"/>
          </a:xfrm>
          <a:prstGeom prst="rect">
            <a:avLst/>
          </a:prstGeom>
        </p:spPr>
        <p:txBody>
          <a:bodyPr anchor="t" rtlCol="false" tIns="0" lIns="0" bIns="0" rIns="0">
            <a:spAutoFit/>
          </a:bodyPr>
          <a:lstStyle/>
          <a:p>
            <a:pPr algn="l">
              <a:lnSpc>
                <a:spcPts val="3240"/>
              </a:lnSpc>
            </a:pPr>
            <a:r>
              <a:rPr lang="en-US" sz="3000">
                <a:solidFill>
                  <a:srgbClr val="000000"/>
                </a:solidFill>
                <a:latin typeface="Arimo"/>
                <a:ea typeface="Arimo"/>
                <a:cs typeface="Arimo"/>
                <a:sym typeface="Arimo"/>
              </a:rPr>
              <a:t>Sơ đồ use-case tổng quát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4158" y="0"/>
            <a:ext cx="15759684" cy="287079"/>
            <a:chOff x="0" y="0"/>
            <a:chExt cx="21012912" cy="382772"/>
          </a:xfrm>
        </p:grpSpPr>
        <p:sp>
          <p:nvSpPr>
            <p:cNvPr name="Freeform 3" id="3"/>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4" id="4"/>
          <p:cNvGrpSpPr/>
          <p:nvPr/>
        </p:nvGrpSpPr>
        <p:grpSpPr>
          <a:xfrm rot="0">
            <a:off x="1261872" y="2269491"/>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2094967" y="3985812"/>
            <a:ext cx="13055717" cy="4520542"/>
          </a:xfrm>
          <a:custGeom>
            <a:avLst/>
            <a:gdLst/>
            <a:ahLst/>
            <a:cxnLst/>
            <a:rect r="r" b="b" t="t" l="l"/>
            <a:pathLst>
              <a:path h="4520542" w="13055717">
                <a:moveTo>
                  <a:pt x="0" y="0"/>
                </a:moveTo>
                <a:lnTo>
                  <a:pt x="13055716" y="0"/>
                </a:lnTo>
                <a:lnTo>
                  <a:pt x="13055716" y="4520542"/>
                </a:lnTo>
                <a:lnTo>
                  <a:pt x="0" y="4520542"/>
                </a:lnTo>
                <a:lnTo>
                  <a:pt x="0" y="0"/>
                </a:lnTo>
                <a:close/>
              </a:path>
            </a:pathLst>
          </a:custGeom>
          <a:blipFill>
            <a:blip r:embed="rId2"/>
            <a:stretch>
              <a:fillRect l="0" t="0" r="0" b="0"/>
            </a:stretch>
          </a:blipFill>
        </p:spPr>
      </p:sp>
      <p:sp>
        <p:nvSpPr>
          <p:cNvPr name="TextBox 7" id="7"/>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API</a:t>
            </a:r>
          </a:p>
        </p:txBody>
      </p:sp>
      <p:sp>
        <p:nvSpPr>
          <p:cNvPr name="TextBox 8" id="8"/>
          <p:cNvSpPr txBox="true"/>
          <p:nvPr/>
        </p:nvSpPr>
        <p:spPr>
          <a:xfrm rot="0">
            <a:off x="1687852" y="2912909"/>
            <a:ext cx="7267306" cy="425204"/>
          </a:xfrm>
          <a:prstGeom prst="rect">
            <a:avLst/>
          </a:prstGeom>
        </p:spPr>
        <p:txBody>
          <a:bodyPr anchor="t" rtlCol="false" tIns="0" lIns="0" bIns="0" rIns="0">
            <a:spAutoFit/>
          </a:bodyPr>
          <a:lstStyle/>
          <a:p>
            <a:pPr algn="l">
              <a:lnSpc>
                <a:spcPts val="3343"/>
              </a:lnSpc>
            </a:pPr>
            <a:r>
              <a:rPr lang="en-US" b="true" sz="3096" u="sng">
                <a:solidFill>
                  <a:srgbClr val="000000"/>
                </a:solidFill>
                <a:latin typeface="Arial Bold"/>
                <a:ea typeface="Arial Bold"/>
                <a:cs typeface="Arial Bold"/>
                <a:sym typeface="Arial Bold"/>
              </a:rPr>
              <a:t>API Login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4158" y="0"/>
            <a:ext cx="15759684" cy="287079"/>
            <a:chOff x="0" y="0"/>
            <a:chExt cx="21012912" cy="382772"/>
          </a:xfrm>
        </p:grpSpPr>
        <p:sp>
          <p:nvSpPr>
            <p:cNvPr name="Freeform 3" id="3"/>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4" id="4"/>
          <p:cNvGrpSpPr/>
          <p:nvPr/>
        </p:nvGrpSpPr>
        <p:grpSpPr>
          <a:xfrm rot="0">
            <a:off x="1261872" y="2269491"/>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687854" y="3985812"/>
            <a:ext cx="14148288" cy="4810418"/>
          </a:xfrm>
          <a:custGeom>
            <a:avLst/>
            <a:gdLst/>
            <a:ahLst/>
            <a:cxnLst/>
            <a:rect r="r" b="b" t="t" l="l"/>
            <a:pathLst>
              <a:path h="4810418" w="14148288">
                <a:moveTo>
                  <a:pt x="0" y="0"/>
                </a:moveTo>
                <a:lnTo>
                  <a:pt x="14148288" y="0"/>
                </a:lnTo>
                <a:lnTo>
                  <a:pt x="14148288" y="4810418"/>
                </a:lnTo>
                <a:lnTo>
                  <a:pt x="0" y="4810418"/>
                </a:lnTo>
                <a:lnTo>
                  <a:pt x="0" y="0"/>
                </a:lnTo>
                <a:close/>
              </a:path>
            </a:pathLst>
          </a:custGeom>
          <a:blipFill>
            <a:blip r:embed="rId2"/>
            <a:stretch>
              <a:fillRect l="0" t="0" r="0" b="0"/>
            </a:stretch>
          </a:blipFill>
        </p:spPr>
      </p:sp>
      <p:sp>
        <p:nvSpPr>
          <p:cNvPr name="TextBox 7" id="7"/>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API</a:t>
            </a:r>
          </a:p>
        </p:txBody>
      </p:sp>
      <p:sp>
        <p:nvSpPr>
          <p:cNvPr name="TextBox 8" id="8"/>
          <p:cNvSpPr txBox="true"/>
          <p:nvPr/>
        </p:nvSpPr>
        <p:spPr>
          <a:xfrm rot="0">
            <a:off x="1687854" y="2912908"/>
            <a:ext cx="7267306" cy="494858"/>
          </a:xfrm>
          <a:prstGeom prst="rect">
            <a:avLst/>
          </a:prstGeom>
        </p:spPr>
        <p:txBody>
          <a:bodyPr anchor="t" rtlCol="false" tIns="0" lIns="0" bIns="0" rIns="0">
            <a:spAutoFit/>
          </a:bodyPr>
          <a:lstStyle/>
          <a:p>
            <a:pPr algn="l">
              <a:lnSpc>
                <a:spcPts val="3343"/>
              </a:lnSpc>
            </a:pPr>
            <a:r>
              <a:rPr lang="en-US" b="true" sz="3096" u="sng">
                <a:solidFill>
                  <a:srgbClr val="000000"/>
                </a:solidFill>
                <a:latin typeface="Arial Bold"/>
                <a:ea typeface="Arial Bold"/>
                <a:cs typeface="Arial Bold"/>
                <a:sym typeface="Arial Bold"/>
              </a:rPr>
              <a:t>API MenuItems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Nội dung trình bày</a:t>
            </a:r>
          </a:p>
        </p:txBody>
      </p:sp>
      <p:grpSp>
        <p:nvGrpSpPr>
          <p:cNvPr name="Group 3" id="3"/>
          <p:cNvGrpSpPr/>
          <p:nvPr/>
        </p:nvGrpSpPr>
        <p:grpSpPr>
          <a:xfrm rot="0">
            <a:off x="1264158" y="0"/>
            <a:ext cx="15759684" cy="287079"/>
            <a:chOff x="0" y="0"/>
            <a:chExt cx="21012912" cy="382772"/>
          </a:xfrm>
        </p:grpSpPr>
        <p:sp>
          <p:nvSpPr>
            <p:cNvPr name="Freeform 4" id="4"/>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5" id="5"/>
          <p:cNvGrpSpPr/>
          <p:nvPr/>
        </p:nvGrpSpPr>
        <p:grpSpPr>
          <a:xfrm rot="0">
            <a:off x="1261872" y="2269491"/>
            <a:ext cx="15759684" cy="27432"/>
            <a:chOff x="0" y="0"/>
            <a:chExt cx="21012912" cy="36576"/>
          </a:xfrm>
        </p:grpSpPr>
        <p:sp>
          <p:nvSpPr>
            <p:cNvPr name="Freeform 6" id="6"/>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grpSp>
        <p:nvGrpSpPr>
          <p:cNvPr name="Group 7" id="7"/>
          <p:cNvGrpSpPr/>
          <p:nvPr/>
        </p:nvGrpSpPr>
        <p:grpSpPr>
          <a:xfrm rot="0">
            <a:off x="5735574" y="2606040"/>
            <a:ext cx="6803136" cy="6803136"/>
            <a:chOff x="0" y="0"/>
            <a:chExt cx="9070848" cy="9070848"/>
          </a:xfrm>
        </p:grpSpPr>
        <p:sp>
          <p:nvSpPr>
            <p:cNvPr name="Freeform 8" id="8"/>
            <p:cNvSpPr/>
            <p:nvPr/>
          </p:nvSpPr>
          <p:spPr>
            <a:xfrm flipH="false" flipV="false" rot="0">
              <a:off x="0" y="0"/>
              <a:ext cx="9070848" cy="9070848"/>
            </a:xfrm>
            <a:custGeom>
              <a:avLst/>
              <a:gdLst/>
              <a:ahLst/>
              <a:cxnLst/>
              <a:rect r="r" b="b" t="t" l="l"/>
              <a:pathLst>
                <a:path h="9070848" w="9070848">
                  <a:moveTo>
                    <a:pt x="0" y="4535424"/>
                  </a:moveTo>
                  <a:lnTo>
                    <a:pt x="4535424" y="0"/>
                  </a:lnTo>
                  <a:lnTo>
                    <a:pt x="9070848" y="4535424"/>
                  </a:lnTo>
                  <a:lnTo>
                    <a:pt x="4535424" y="9070848"/>
                  </a:lnTo>
                  <a:close/>
                </a:path>
              </a:pathLst>
            </a:custGeom>
            <a:solidFill>
              <a:srgbClr val="F7D5CD"/>
            </a:solidFill>
          </p:spPr>
        </p:sp>
      </p:grpSp>
      <p:grpSp>
        <p:nvGrpSpPr>
          <p:cNvPr name="Group 9" id="9"/>
          <p:cNvGrpSpPr/>
          <p:nvPr/>
        </p:nvGrpSpPr>
        <p:grpSpPr>
          <a:xfrm rot="0">
            <a:off x="6367584" y="3238050"/>
            <a:ext cx="2681797" cy="2681797"/>
            <a:chOff x="0" y="0"/>
            <a:chExt cx="3575730" cy="3575730"/>
          </a:xfrm>
        </p:grpSpPr>
        <p:sp>
          <p:nvSpPr>
            <p:cNvPr name="Freeform 10" id="10"/>
            <p:cNvSpPr/>
            <p:nvPr/>
          </p:nvSpPr>
          <p:spPr>
            <a:xfrm flipH="false" flipV="false" rot="0">
              <a:off x="19050" y="19050"/>
              <a:ext cx="3537712" cy="3537712"/>
            </a:xfrm>
            <a:custGeom>
              <a:avLst/>
              <a:gdLst/>
              <a:ahLst/>
              <a:cxnLst/>
              <a:rect r="r" b="b" t="t" l="l"/>
              <a:pathLst>
                <a:path h="3537712" w="3537712">
                  <a:moveTo>
                    <a:pt x="0" y="589661"/>
                  </a:moveTo>
                  <a:cubicBezTo>
                    <a:pt x="0" y="264033"/>
                    <a:pt x="264033" y="0"/>
                    <a:pt x="589661" y="0"/>
                  </a:cubicBezTo>
                  <a:lnTo>
                    <a:pt x="2948051" y="0"/>
                  </a:lnTo>
                  <a:cubicBezTo>
                    <a:pt x="3273679" y="0"/>
                    <a:pt x="3537712" y="264033"/>
                    <a:pt x="3537712" y="589661"/>
                  </a:cubicBezTo>
                  <a:lnTo>
                    <a:pt x="3537712" y="2948051"/>
                  </a:lnTo>
                  <a:cubicBezTo>
                    <a:pt x="3537712" y="3273679"/>
                    <a:pt x="3273679" y="3537712"/>
                    <a:pt x="2948051" y="3537712"/>
                  </a:cubicBezTo>
                  <a:lnTo>
                    <a:pt x="589661" y="3537712"/>
                  </a:lnTo>
                  <a:cubicBezTo>
                    <a:pt x="264033" y="3537712"/>
                    <a:pt x="0" y="3273679"/>
                    <a:pt x="0" y="2948051"/>
                  </a:cubicBezTo>
                  <a:close/>
                </a:path>
              </a:pathLst>
            </a:custGeom>
            <a:solidFill>
              <a:srgbClr val="E97132"/>
            </a:solidFill>
          </p:spPr>
        </p:sp>
        <p:sp>
          <p:nvSpPr>
            <p:cNvPr name="Freeform 11" id="11"/>
            <p:cNvSpPr/>
            <p:nvPr/>
          </p:nvSpPr>
          <p:spPr>
            <a:xfrm flipH="false" flipV="false" rot="0">
              <a:off x="0" y="0"/>
              <a:ext cx="3575812" cy="3575812"/>
            </a:xfrm>
            <a:custGeom>
              <a:avLst/>
              <a:gdLst/>
              <a:ahLst/>
              <a:cxnLst/>
              <a:rect r="r" b="b" t="t" l="l"/>
              <a:pathLst>
                <a:path h="3575812" w="3575812">
                  <a:moveTo>
                    <a:pt x="0" y="608711"/>
                  </a:moveTo>
                  <a:cubicBezTo>
                    <a:pt x="0" y="272542"/>
                    <a:pt x="272542" y="0"/>
                    <a:pt x="608711" y="0"/>
                  </a:cubicBezTo>
                  <a:lnTo>
                    <a:pt x="2967101" y="0"/>
                  </a:lnTo>
                  <a:lnTo>
                    <a:pt x="2967101" y="19050"/>
                  </a:lnTo>
                  <a:lnTo>
                    <a:pt x="2967101" y="0"/>
                  </a:lnTo>
                  <a:cubicBezTo>
                    <a:pt x="3303270" y="0"/>
                    <a:pt x="3575812" y="272542"/>
                    <a:pt x="3575812" y="608711"/>
                  </a:cubicBezTo>
                  <a:lnTo>
                    <a:pt x="3556762" y="608711"/>
                  </a:lnTo>
                  <a:lnTo>
                    <a:pt x="3575812" y="608711"/>
                  </a:lnTo>
                  <a:lnTo>
                    <a:pt x="3575812" y="2967101"/>
                  </a:lnTo>
                  <a:lnTo>
                    <a:pt x="3556762" y="2967101"/>
                  </a:lnTo>
                  <a:lnTo>
                    <a:pt x="3575812" y="2967101"/>
                  </a:lnTo>
                  <a:cubicBezTo>
                    <a:pt x="3575812" y="3303270"/>
                    <a:pt x="3303270" y="3575812"/>
                    <a:pt x="2967101" y="3575812"/>
                  </a:cubicBezTo>
                  <a:lnTo>
                    <a:pt x="2967101" y="3556762"/>
                  </a:lnTo>
                  <a:lnTo>
                    <a:pt x="2967101" y="3575812"/>
                  </a:lnTo>
                  <a:lnTo>
                    <a:pt x="608711" y="3575812"/>
                  </a:lnTo>
                  <a:lnTo>
                    <a:pt x="608711" y="3556762"/>
                  </a:lnTo>
                  <a:lnTo>
                    <a:pt x="608711" y="3575812"/>
                  </a:lnTo>
                  <a:cubicBezTo>
                    <a:pt x="272542" y="3575685"/>
                    <a:pt x="0" y="3303270"/>
                    <a:pt x="0" y="2967101"/>
                  </a:cubicBezTo>
                  <a:lnTo>
                    <a:pt x="0" y="608711"/>
                  </a:lnTo>
                  <a:lnTo>
                    <a:pt x="19050" y="608711"/>
                  </a:lnTo>
                  <a:lnTo>
                    <a:pt x="0" y="608711"/>
                  </a:lnTo>
                  <a:moveTo>
                    <a:pt x="38100" y="608711"/>
                  </a:moveTo>
                  <a:lnTo>
                    <a:pt x="38100" y="2967101"/>
                  </a:lnTo>
                  <a:lnTo>
                    <a:pt x="19050" y="2967101"/>
                  </a:lnTo>
                  <a:lnTo>
                    <a:pt x="38100" y="2967101"/>
                  </a:lnTo>
                  <a:cubicBezTo>
                    <a:pt x="38100" y="3282188"/>
                    <a:pt x="293497" y="3537712"/>
                    <a:pt x="608711" y="3537712"/>
                  </a:cubicBezTo>
                  <a:lnTo>
                    <a:pt x="2967101" y="3537712"/>
                  </a:lnTo>
                  <a:cubicBezTo>
                    <a:pt x="3282188" y="3537712"/>
                    <a:pt x="3537712" y="3282315"/>
                    <a:pt x="3537712" y="2967101"/>
                  </a:cubicBezTo>
                  <a:lnTo>
                    <a:pt x="3537712" y="608711"/>
                  </a:lnTo>
                  <a:cubicBezTo>
                    <a:pt x="3537585" y="293497"/>
                    <a:pt x="3282188" y="38100"/>
                    <a:pt x="2967101" y="38100"/>
                  </a:cubicBezTo>
                  <a:lnTo>
                    <a:pt x="608711" y="38100"/>
                  </a:lnTo>
                  <a:lnTo>
                    <a:pt x="608711" y="19050"/>
                  </a:lnTo>
                  <a:lnTo>
                    <a:pt x="608711" y="38100"/>
                  </a:lnTo>
                  <a:cubicBezTo>
                    <a:pt x="293497" y="38100"/>
                    <a:pt x="38100" y="293497"/>
                    <a:pt x="38100" y="608711"/>
                  </a:cubicBezTo>
                  <a:close/>
                </a:path>
              </a:pathLst>
            </a:custGeom>
            <a:solidFill>
              <a:srgbClr val="FFFFFF"/>
            </a:solidFill>
          </p:spPr>
        </p:sp>
      </p:grpSp>
      <p:sp>
        <p:nvSpPr>
          <p:cNvPr name="TextBox 12" id="12"/>
          <p:cNvSpPr txBox="true"/>
          <p:nvPr/>
        </p:nvSpPr>
        <p:spPr>
          <a:xfrm rot="0">
            <a:off x="6599973" y="3499014"/>
            <a:ext cx="2217020" cy="2188445"/>
          </a:xfrm>
          <a:prstGeom prst="rect">
            <a:avLst/>
          </a:prstGeom>
        </p:spPr>
        <p:txBody>
          <a:bodyPr anchor="t" rtlCol="false" tIns="0" lIns="0" bIns="0" rIns="0">
            <a:spAutoFit/>
          </a:bodyPr>
          <a:lstStyle/>
          <a:p>
            <a:pPr algn="ctr">
              <a:lnSpc>
                <a:spcPts val="4374"/>
              </a:lnSpc>
            </a:pPr>
            <a:r>
              <a:rPr lang="en-US" sz="4050">
                <a:solidFill>
                  <a:srgbClr val="FFFFFF"/>
                </a:solidFill>
                <a:latin typeface="Arimo"/>
                <a:ea typeface="Arimo"/>
                <a:cs typeface="Arimo"/>
                <a:sym typeface="Arimo"/>
              </a:rPr>
              <a:t>Giới thiệu chung.</a:t>
            </a:r>
          </a:p>
        </p:txBody>
      </p:sp>
      <p:grpSp>
        <p:nvGrpSpPr>
          <p:cNvPr name="Group 13" id="13"/>
          <p:cNvGrpSpPr/>
          <p:nvPr/>
        </p:nvGrpSpPr>
        <p:grpSpPr>
          <a:xfrm rot="0">
            <a:off x="9224901" y="3238050"/>
            <a:ext cx="2681797" cy="2681797"/>
            <a:chOff x="0" y="0"/>
            <a:chExt cx="3575730" cy="3575730"/>
          </a:xfrm>
        </p:grpSpPr>
        <p:sp>
          <p:nvSpPr>
            <p:cNvPr name="Freeform 14" id="14"/>
            <p:cNvSpPr/>
            <p:nvPr/>
          </p:nvSpPr>
          <p:spPr>
            <a:xfrm flipH="false" flipV="false" rot="0">
              <a:off x="19050" y="19050"/>
              <a:ext cx="3537712" cy="3537712"/>
            </a:xfrm>
            <a:custGeom>
              <a:avLst/>
              <a:gdLst/>
              <a:ahLst/>
              <a:cxnLst/>
              <a:rect r="r" b="b" t="t" l="l"/>
              <a:pathLst>
                <a:path h="3537712" w="3537712">
                  <a:moveTo>
                    <a:pt x="0" y="589661"/>
                  </a:moveTo>
                  <a:cubicBezTo>
                    <a:pt x="0" y="264033"/>
                    <a:pt x="264033" y="0"/>
                    <a:pt x="589661" y="0"/>
                  </a:cubicBezTo>
                  <a:lnTo>
                    <a:pt x="2948051" y="0"/>
                  </a:lnTo>
                  <a:cubicBezTo>
                    <a:pt x="3273679" y="0"/>
                    <a:pt x="3537712" y="264033"/>
                    <a:pt x="3537712" y="589661"/>
                  </a:cubicBezTo>
                  <a:lnTo>
                    <a:pt x="3537712" y="2948051"/>
                  </a:lnTo>
                  <a:cubicBezTo>
                    <a:pt x="3537712" y="3273679"/>
                    <a:pt x="3273679" y="3537712"/>
                    <a:pt x="2948051" y="3537712"/>
                  </a:cubicBezTo>
                  <a:lnTo>
                    <a:pt x="589661" y="3537712"/>
                  </a:lnTo>
                  <a:cubicBezTo>
                    <a:pt x="264033" y="3537712"/>
                    <a:pt x="0" y="3273679"/>
                    <a:pt x="0" y="2948051"/>
                  </a:cubicBezTo>
                  <a:close/>
                </a:path>
              </a:pathLst>
            </a:custGeom>
            <a:solidFill>
              <a:srgbClr val="196B24"/>
            </a:solidFill>
          </p:spPr>
        </p:sp>
        <p:sp>
          <p:nvSpPr>
            <p:cNvPr name="Freeform 15" id="15"/>
            <p:cNvSpPr/>
            <p:nvPr/>
          </p:nvSpPr>
          <p:spPr>
            <a:xfrm flipH="false" flipV="false" rot="0">
              <a:off x="0" y="0"/>
              <a:ext cx="3575812" cy="3575812"/>
            </a:xfrm>
            <a:custGeom>
              <a:avLst/>
              <a:gdLst/>
              <a:ahLst/>
              <a:cxnLst/>
              <a:rect r="r" b="b" t="t" l="l"/>
              <a:pathLst>
                <a:path h="3575812" w="3575812">
                  <a:moveTo>
                    <a:pt x="0" y="608711"/>
                  </a:moveTo>
                  <a:cubicBezTo>
                    <a:pt x="0" y="272542"/>
                    <a:pt x="272542" y="0"/>
                    <a:pt x="608711" y="0"/>
                  </a:cubicBezTo>
                  <a:lnTo>
                    <a:pt x="2967101" y="0"/>
                  </a:lnTo>
                  <a:lnTo>
                    <a:pt x="2967101" y="19050"/>
                  </a:lnTo>
                  <a:lnTo>
                    <a:pt x="2967101" y="0"/>
                  </a:lnTo>
                  <a:cubicBezTo>
                    <a:pt x="3303270" y="0"/>
                    <a:pt x="3575812" y="272542"/>
                    <a:pt x="3575812" y="608711"/>
                  </a:cubicBezTo>
                  <a:lnTo>
                    <a:pt x="3556762" y="608711"/>
                  </a:lnTo>
                  <a:lnTo>
                    <a:pt x="3575812" y="608711"/>
                  </a:lnTo>
                  <a:lnTo>
                    <a:pt x="3575812" y="2967101"/>
                  </a:lnTo>
                  <a:lnTo>
                    <a:pt x="3556762" y="2967101"/>
                  </a:lnTo>
                  <a:lnTo>
                    <a:pt x="3575812" y="2967101"/>
                  </a:lnTo>
                  <a:cubicBezTo>
                    <a:pt x="3575812" y="3303270"/>
                    <a:pt x="3303270" y="3575812"/>
                    <a:pt x="2967101" y="3575812"/>
                  </a:cubicBezTo>
                  <a:lnTo>
                    <a:pt x="2967101" y="3556762"/>
                  </a:lnTo>
                  <a:lnTo>
                    <a:pt x="2967101" y="3575812"/>
                  </a:lnTo>
                  <a:lnTo>
                    <a:pt x="608711" y="3575812"/>
                  </a:lnTo>
                  <a:lnTo>
                    <a:pt x="608711" y="3556762"/>
                  </a:lnTo>
                  <a:lnTo>
                    <a:pt x="608711" y="3575812"/>
                  </a:lnTo>
                  <a:cubicBezTo>
                    <a:pt x="272542" y="3575685"/>
                    <a:pt x="0" y="3303270"/>
                    <a:pt x="0" y="2967101"/>
                  </a:cubicBezTo>
                  <a:lnTo>
                    <a:pt x="0" y="608711"/>
                  </a:lnTo>
                  <a:lnTo>
                    <a:pt x="19050" y="608711"/>
                  </a:lnTo>
                  <a:lnTo>
                    <a:pt x="0" y="608711"/>
                  </a:lnTo>
                  <a:moveTo>
                    <a:pt x="38100" y="608711"/>
                  </a:moveTo>
                  <a:lnTo>
                    <a:pt x="38100" y="2967101"/>
                  </a:lnTo>
                  <a:lnTo>
                    <a:pt x="19050" y="2967101"/>
                  </a:lnTo>
                  <a:lnTo>
                    <a:pt x="38100" y="2967101"/>
                  </a:lnTo>
                  <a:cubicBezTo>
                    <a:pt x="38100" y="3282188"/>
                    <a:pt x="293497" y="3537712"/>
                    <a:pt x="608711" y="3537712"/>
                  </a:cubicBezTo>
                  <a:lnTo>
                    <a:pt x="2967101" y="3537712"/>
                  </a:lnTo>
                  <a:cubicBezTo>
                    <a:pt x="3282188" y="3537712"/>
                    <a:pt x="3537712" y="3282315"/>
                    <a:pt x="3537712" y="2967101"/>
                  </a:cubicBezTo>
                  <a:lnTo>
                    <a:pt x="3537712" y="608711"/>
                  </a:lnTo>
                  <a:cubicBezTo>
                    <a:pt x="3537585" y="293497"/>
                    <a:pt x="3282188" y="38100"/>
                    <a:pt x="2967101" y="38100"/>
                  </a:cubicBezTo>
                  <a:lnTo>
                    <a:pt x="608711" y="38100"/>
                  </a:lnTo>
                  <a:lnTo>
                    <a:pt x="608711" y="19050"/>
                  </a:lnTo>
                  <a:lnTo>
                    <a:pt x="608711" y="38100"/>
                  </a:lnTo>
                  <a:cubicBezTo>
                    <a:pt x="293497" y="38100"/>
                    <a:pt x="38100" y="293497"/>
                    <a:pt x="38100" y="608711"/>
                  </a:cubicBezTo>
                  <a:close/>
                </a:path>
              </a:pathLst>
            </a:custGeom>
            <a:solidFill>
              <a:srgbClr val="FFFFFF"/>
            </a:solidFill>
          </p:spPr>
        </p:sp>
      </p:grpSp>
      <p:sp>
        <p:nvSpPr>
          <p:cNvPr name="TextBox 16" id="16"/>
          <p:cNvSpPr txBox="true"/>
          <p:nvPr/>
        </p:nvSpPr>
        <p:spPr>
          <a:xfrm rot="0">
            <a:off x="9457290" y="3499014"/>
            <a:ext cx="2217020" cy="2188445"/>
          </a:xfrm>
          <a:prstGeom prst="rect">
            <a:avLst/>
          </a:prstGeom>
        </p:spPr>
        <p:txBody>
          <a:bodyPr anchor="t" rtlCol="false" tIns="0" lIns="0" bIns="0" rIns="0">
            <a:spAutoFit/>
          </a:bodyPr>
          <a:lstStyle/>
          <a:p>
            <a:pPr algn="ctr">
              <a:lnSpc>
                <a:spcPts val="4374"/>
              </a:lnSpc>
            </a:pPr>
            <a:r>
              <a:rPr lang="en-US" sz="4050">
                <a:solidFill>
                  <a:srgbClr val="FFFFFF"/>
                </a:solidFill>
                <a:latin typeface="Arimo"/>
                <a:ea typeface="Arimo"/>
                <a:cs typeface="Arimo"/>
                <a:sym typeface="Arimo"/>
              </a:rPr>
              <a:t>Phân tích thiết kế hệ thống.</a:t>
            </a:r>
          </a:p>
        </p:txBody>
      </p:sp>
      <p:grpSp>
        <p:nvGrpSpPr>
          <p:cNvPr name="Group 17" id="17"/>
          <p:cNvGrpSpPr/>
          <p:nvPr/>
        </p:nvGrpSpPr>
        <p:grpSpPr>
          <a:xfrm rot="0">
            <a:off x="6367584" y="6095367"/>
            <a:ext cx="2681797" cy="2681797"/>
            <a:chOff x="0" y="0"/>
            <a:chExt cx="3575730" cy="3575730"/>
          </a:xfrm>
        </p:grpSpPr>
        <p:sp>
          <p:nvSpPr>
            <p:cNvPr name="Freeform 18" id="18"/>
            <p:cNvSpPr/>
            <p:nvPr/>
          </p:nvSpPr>
          <p:spPr>
            <a:xfrm flipH="false" flipV="false" rot="0">
              <a:off x="19050" y="19050"/>
              <a:ext cx="3537712" cy="3537712"/>
            </a:xfrm>
            <a:custGeom>
              <a:avLst/>
              <a:gdLst/>
              <a:ahLst/>
              <a:cxnLst/>
              <a:rect r="r" b="b" t="t" l="l"/>
              <a:pathLst>
                <a:path h="3537712" w="3537712">
                  <a:moveTo>
                    <a:pt x="0" y="589661"/>
                  </a:moveTo>
                  <a:cubicBezTo>
                    <a:pt x="0" y="264033"/>
                    <a:pt x="264033" y="0"/>
                    <a:pt x="589661" y="0"/>
                  </a:cubicBezTo>
                  <a:lnTo>
                    <a:pt x="2948051" y="0"/>
                  </a:lnTo>
                  <a:cubicBezTo>
                    <a:pt x="3273679" y="0"/>
                    <a:pt x="3537712" y="264033"/>
                    <a:pt x="3537712" y="589661"/>
                  </a:cubicBezTo>
                  <a:lnTo>
                    <a:pt x="3537712" y="2948051"/>
                  </a:lnTo>
                  <a:cubicBezTo>
                    <a:pt x="3537712" y="3273679"/>
                    <a:pt x="3273679" y="3537712"/>
                    <a:pt x="2948051" y="3537712"/>
                  </a:cubicBezTo>
                  <a:lnTo>
                    <a:pt x="589661" y="3537712"/>
                  </a:lnTo>
                  <a:cubicBezTo>
                    <a:pt x="264033" y="3537712"/>
                    <a:pt x="0" y="3273679"/>
                    <a:pt x="0" y="2948051"/>
                  </a:cubicBezTo>
                  <a:close/>
                </a:path>
              </a:pathLst>
            </a:custGeom>
            <a:solidFill>
              <a:srgbClr val="0F9ED5"/>
            </a:solidFill>
          </p:spPr>
        </p:sp>
        <p:sp>
          <p:nvSpPr>
            <p:cNvPr name="Freeform 19" id="19"/>
            <p:cNvSpPr/>
            <p:nvPr/>
          </p:nvSpPr>
          <p:spPr>
            <a:xfrm flipH="false" flipV="false" rot="0">
              <a:off x="0" y="0"/>
              <a:ext cx="3575812" cy="3575812"/>
            </a:xfrm>
            <a:custGeom>
              <a:avLst/>
              <a:gdLst/>
              <a:ahLst/>
              <a:cxnLst/>
              <a:rect r="r" b="b" t="t" l="l"/>
              <a:pathLst>
                <a:path h="3575812" w="3575812">
                  <a:moveTo>
                    <a:pt x="0" y="608711"/>
                  </a:moveTo>
                  <a:cubicBezTo>
                    <a:pt x="0" y="272542"/>
                    <a:pt x="272542" y="0"/>
                    <a:pt x="608711" y="0"/>
                  </a:cubicBezTo>
                  <a:lnTo>
                    <a:pt x="2967101" y="0"/>
                  </a:lnTo>
                  <a:lnTo>
                    <a:pt x="2967101" y="19050"/>
                  </a:lnTo>
                  <a:lnTo>
                    <a:pt x="2967101" y="0"/>
                  </a:lnTo>
                  <a:cubicBezTo>
                    <a:pt x="3303270" y="0"/>
                    <a:pt x="3575812" y="272542"/>
                    <a:pt x="3575812" y="608711"/>
                  </a:cubicBezTo>
                  <a:lnTo>
                    <a:pt x="3556762" y="608711"/>
                  </a:lnTo>
                  <a:lnTo>
                    <a:pt x="3575812" y="608711"/>
                  </a:lnTo>
                  <a:lnTo>
                    <a:pt x="3575812" y="2967101"/>
                  </a:lnTo>
                  <a:lnTo>
                    <a:pt x="3556762" y="2967101"/>
                  </a:lnTo>
                  <a:lnTo>
                    <a:pt x="3575812" y="2967101"/>
                  </a:lnTo>
                  <a:cubicBezTo>
                    <a:pt x="3575812" y="3303270"/>
                    <a:pt x="3303270" y="3575812"/>
                    <a:pt x="2967101" y="3575812"/>
                  </a:cubicBezTo>
                  <a:lnTo>
                    <a:pt x="2967101" y="3556762"/>
                  </a:lnTo>
                  <a:lnTo>
                    <a:pt x="2967101" y="3575812"/>
                  </a:lnTo>
                  <a:lnTo>
                    <a:pt x="608711" y="3575812"/>
                  </a:lnTo>
                  <a:lnTo>
                    <a:pt x="608711" y="3556762"/>
                  </a:lnTo>
                  <a:lnTo>
                    <a:pt x="608711" y="3575812"/>
                  </a:lnTo>
                  <a:cubicBezTo>
                    <a:pt x="272542" y="3575685"/>
                    <a:pt x="0" y="3303270"/>
                    <a:pt x="0" y="2967101"/>
                  </a:cubicBezTo>
                  <a:lnTo>
                    <a:pt x="0" y="608711"/>
                  </a:lnTo>
                  <a:lnTo>
                    <a:pt x="19050" y="608711"/>
                  </a:lnTo>
                  <a:lnTo>
                    <a:pt x="0" y="608711"/>
                  </a:lnTo>
                  <a:moveTo>
                    <a:pt x="38100" y="608711"/>
                  </a:moveTo>
                  <a:lnTo>
                    <a:pt x="38100" y="2967101"/>
                  </a:lnTo>
                  <a:lnTo>
                    <a:pt x="19050" y="2967101"/>
                  </a:lnTo>
                  <a:lnTo>
                    <a:pt x="38100" y="2967101"/>
                  </a:lnTo>
                  <a:cubicBezTo>
                    <a:pt x="38100" y="3282188"/>
                    <a:pt x="293497" y="3537712"/>
                    <a:pt x="608711" y="3537712"/>
                  </a:cubicBezTo>
                  <a:lnTo>
                    <a:pt x="2967101" y="3537712"/>
                  </a:lnTo>
                  <a:cubicBezTo>
                    <a:pt x="3282188" y="3537712"/>
                    <a:pt x="3537712" y="3282315"/>
                    <a:pt x="3537712" y="2967101"/>
                  </a:cubicBezTo>
                  <a:lnTo>
                    <a:pt x="3537712" y="608711"/>
                  </a:lnTo>
                  <a:cubicBezTo>
                    <a:pt x="3537585" y="293497"/>
                    <a:pt x="3282188" y="38100"/>
                    <a:pt x="2967101" y="38100"/>
                  </a:cubicBezTo>
                  <a:lnTo>
                    <a:pt x="608711" y="38100"/>
                  </a:lnTo>
                  <a:lnTo>
                    <a:pt x="608711" y="19050"/>
                  </a:lnTo>
                  <a:lnTo>
                    <a:pt x="608711" y="38100"/>
                  </a:lnTo>
                  <a:cubicBezTo>
                    <a:pt x="293497" y="38100"/>
                    <a:pt x="38100" y="293497"/>
                    <a:pt x="38100" y="608711"/>
                  </a:cubicBezTo>
                  <a:close/>
                </a:path>
              </a:pathLst>
            </a:custGeom>
            <a:solidFill>
              <a:srgbClr val="FFFFFF"/>
            </a:solidFill>
          </p:spPr>
        </p:sp>
      </p:grpSp>
      <p:sp>
        <p:nvSpPr>
          <p:cNvPr name="TextBox 20" id="20"/>
          <p:cNvSpPr txBox="true"/>
          <p:nvPr/>
        </p:nvSpPr>
        <p:spPr>
          <a:xfrm rot="0">
            <a:off x="6599973" y="6356331"/>
            <a:ext cx="2217020" cy="2188444"/>
          </a:xfrm>
          <a:prstGeom prst="rect">
            <a:avLst/>
          </a:prstGeom>
        </p:spPr>
        <p:txBody>
          <a:bodyPr anchor="t" rtlCol="false" tIns="0" lIns="0" bIns="0" rIns="0">
            <a:spAutoFit/>
          </a:bodyPr>
          <a:lstStyle/>
          <a:p>
            <a:pPr algn="ctr">
              <a:lnSpc>
                <a:spcPts val="4374"/>
              </a:lnSpc>
            </a:pPr>
            <a:r>
              <a:rPr lang="en-US" sz="4050">
                <a:solidFill>
                  <a:srgbClr val="FFFFFF"/>
                </a:solidFill>
                <a:latin typeface="Arimo"/>
                <a:ea typeface="Arimo"/>
                <a:cs typeface="Arimo"/>
                <a:sym typeface="Arimo"/>
              </a:rPr>
              <a:t>Thiết kế và đặc tả API</a:t>
            </a:r>
          </a:p>
        </p:txBody>
      </p:sp>
      <p:grpSp>
        <p:nvGrpSpPr>
          <p:cNvPr name="Group 21" id="21"/>
          <p:cNvGrpSpPr/>
          <p:nvPr/>
        </p:nvGrpSpPr>
        <p:grpSpPr>
          <a:xfrm rot="0">
            <a:off x="9224901" y="6095367"/>
            <a:ext cx="2681797" cy="2681797"/>
            <a:chOff x="0" y="0"/>
            <a:chExt cx="3575730" cy="3575730"/>
          </a:xfrm>
        </p:grpSpPr>
        <p:sp>
          <p:nvSpPr>
            <p:cNvPr name="Freeform 22" id="22"/>
            <p:cNvSpPr/>
            <p:nvPr/>
          </p:nvSpPr>
          <p:spPr>
            <a:xfrm flipH="false" flipV="false" rot="0">
              <a:off x="19050" y="19050"/>
              <a:ext cx="3537712" cy="3537712"/>
            </a:xfrm>
            <a:custGeom>
              <a:avLst/>
              <a:gdLst/>
              <a:ahLst/>
              <a:cxnLst/>
              <a:rect r="r" b="b" t="t" l="l"/>
              <a:pathLst>
                <a:path h="3537712" w="3537712">
                  <a:moveTo>
                    <a:pt x="0" y="589661"/>
                  </a:moveTo>
                  <a:cubicBezTo>
                    <a:pt x="0" y="264033"/>
                    <a:pt x="264033" y="0"/>
                    <a:pt x="589661" y="0"/>
                  </a:cubicBezTo>
                  <a:lnTo>
                    <a:pt x="2948051" y="0"/>
                  </a:lnTo>
                  <a:cubicBezTo>
                    <a:pt x="3273679" y="0"/>
                    <a:pt x="3537712" y="264033"/>
                    <a:pt x="3537712" y="589661"/>
                  </a:cubicBezTo>
                  <a:lnTo>
                    <a:pt x="3537712" y="2948051"/>
                  </a:lnTo>
                  <a:cubicBezTo>
                    <a:pt x="3537712" y="3273679"/>
                    <a:pt x="3273679" y="3537712"/>
                    <a:pt x="2948051" y="3537712"/>
                  </a:cubicBezTo>
                  <a:lnTo>
                    <a:pt x="589661" y="3537712"/>
                  </a:lnTo>
                  <a:cubicBezTo>
                    <a:pt x="264033" y="3537712"/>
                    <a:pt x="0" y="3273679"/>
                    <a:pt x="0" y="2948051"/>
                  </a:cubicBezTo>
                  <a:close/>
                </a:path>
              </a:pathLst>
            </a:custGeom>
            <a:solidFill>
              <a:srgbClr val="A02B93"/>
            </a:solidFill>
          </p:spPr>
        </p:sp>
        <p:sp>
          <p:nvSpPr>
            <p:cNvPr name="Freeform 23" id="23"/>
            <p:cNvSpPr/>
            <p:nvPr/>
          </p:nvSpPr>
          <p:spPr>
            <a:xfrm flipH="false" flipV="false" rot="0">
              <a:off x="0" y="0"/>
              <a:ext cx="3575812" cy="3575812"/>
            </a:xfrm>
            <a:custGeom>
              <a:avLst/>
              <a:gdLst/>
              <a:ahLst/>
              <a:cxnLst/>
              <a:rect r="r" b="b" t="t" l="l"/>
              <a:pathLst>
                <a:path h="3575812" w="3575812">
                  <a:moveTo>
                    <a:pt x="0" y="608711"/>
                  </a:moveTo>
                  <a:cubicBezTo>
                    <a:pt x="0" y="272542"/>
                    <a:pt x="272542" y="0"/>
                    <a:pt x="608711" y="0"/>
                  </a:cubicBezTo>
                  <a:lnTo>
                    <a:pt x="2967101" y="0"/>
                  </a:lnTo>
                  <a:lnTo>
                    <a:pt x="2967101" y="19050"/>
                  </a:lnTo>
                  <a:lnTo>
                    <a:pt x="2967101" y="0"/>
                  </a:lnTo>
                  <a:cubicBezTo>
                    <a:pt x="3303270" y="0"/>
                    <a:pt x="3575812" y="272542"/>
                    <a:pt x="3575812" y="608711"/>
                  </a:cubicBezTo>
                  <a:lnTo>
                    <a:pt x="3556762" y="608711"/>
                  </a:lnTo>
                  <a:lnTo>
                    <a:pt x="3575812" y="608711"/>
                  </a:lnTo>
                  <a:lnTo>
                    <a:pt x="3575812" y="2967101"/>
                  </a:lnTo>
                  <a:lnTo>
                    <a:pt x="3556762" y="2967101"/>
                  </a:lnTo>
                  <a:lnTo>
                    <a:pt x="3575812" y="2967101"/>
                  </a:lnTo>
                  <a:cubicBezTo>
                    <a:pt x="3575812" y="3303270"/>
                    <a:pt x="3303270" y="3575812"/>
                    <a:pt x="2967101" y="3575812"/>
                  </a:cubicBezTo>
                  <a:lnTo>
                    <a:pt x="2967101" y="3556762"/>
                  </a:lnTo>
                  <a:lnTo>
                    <a:pt x="2967101" y="3575812"/>
                  </a:lnTo>
                  <a:lnTo>
                    <a:pt x="608711" y="3575812"/>
                  </a:lnTo>
                  <a:lnTo>
                    <a:pt x="608711" y="3556762"/>
                  </a:lnTo>
                  <a:lnTo>
                    <a:pt x="608711" y="3575812"/>
                  </a:lnTo>
                  <a:cubicBezTo>
                    <a:pt x="272542" y="3575685"/>
                    <a:pt x="0" y="3303270"/>
                    <a:pt x="0" y="2967101"/>
                  </a:cubicBezTo>
                  <a:lnTo>
                    <a:pt x="0" y="608711"/>
                  </a:lnTo>
                  <a:lnTo>
                    <a:pt x="19050" y="608711"/>
                  </a:lnTo>
                  <a:lnTo>
                    <a:pt x="0" y="608711"/>
                  </a:lnTo>
                  <a:moveTo>
                    <a:pt x="38100" y="608711"/>
                  </a:moveTo>
                  <a:lnTo>
                    <a:pt x="38100" y="2967101"/>
                  </a:lnTo>
                  <a:lnTo>
                    <a:pt x="19050" y="2967101"/>
                  </a:lnTo>
                  <a:lnTo>
                    <a:pt x="38100" y="2967101"/>
                  </a:lnTo>
                  <a:cubicBezTo>
                    <a:pt x="38100" y="3282188"/>
                    <a:pt x="293497" y="3537712"/>
                    <a:pt x="608711" y="3537712"/>
                  </a:cubicBezTo>
                  <a:lnTo>
                    <a:pt x="2967101" y="3537712"/>
                  </a:lnTo>
                  <a:cubicBezTo>
                    <a:pt x="3282188" y="3537712"/>
                    <a:pt x="3537712" y="3282315"/>
                    <a:pt x="3537712" y="2967101"/>
                  </a:cubicBezTo>
                  <a:lnTo>
                    <a:pt x="3537712" y="608711"/>
                  </a:lnTo>
                  <a:cubicBezTo>
                    <a:pt x="3537585" y="293497"/>
                    <a:pt x="3282188" y="38100"/>
                    <a:pt x="2967101" y="38100"/>
                  </a:cubicBezTo>
                  <a:lnTo>
                    <a:pt x="608711" y="38100"/>
                  </a:lnTo>
                  <a:lnTo>
                    <a:pt x="608711" y="19050"/>
                  </a:lnTo>
                  <a:lnTo>
                    <a:pt x="608711" y="38100"/>
                  </a:lnTo>
                  <a:cubicBezTo>
                    <a:pt x="293497" y="38100"/>
                    <a:pt x="38100" y="293497"/>
                    <a:pt x="38100" y="608711"/>
                  </a:cubicBezTo>
                  <a:close/>
                </a:path>
              </a:pathLst>
            </a:custGeom>
            <a:solidFill>
              <a:srgbClr val="FFFFFF"/>
            </a:solidFill>
          </p:spPr>
        </p:sp>
      </p:grpSp>
      <p:sp>
        <p:nvSpPr>
          <p:cNvPr name="TextBox 24" id="24"/>
          <p:cNvSpPr txBox="true"/>
          <p:nvPr/>
        </p:nvSpPr>
        <p:spPr>
          <a:xfrm rot="0">
            <a:off x="9457290" y="6356331"/>
            <a:ext cx="2217020" cy="2188444"/>
          </a:xfrm>
          <a:prstGeom prst="rect">
            <a:avLst/>
          </a:prstGeom>
        </p:spPr>
        <p:txBody>
          <a:bodyPr anchor="t" rtlCol="false" tIns="0" lIns="0" bIns="0" rIns="0">
            <a:spAutoFit/>
          </a:bodyPr>
          <a:lstStyle/>
          <a:p>
            <a:pPr algn="ctr">
              <a:lnSpc>
                <a:spcPts val="4374"/>
              </a:lnSpc>
            </a:pPr>
            <a:r>
              <a:rPr lang="en-US" sz="4050">
                <a:solidFill>
                  <a:srgbClr val="FFFFFF"/>
                </a:solidFill>
                <a:latin typeface="Arimo"/>
                <a:ea typeface="Arimo"/>
                <a:cs typeface="Arimo"/>
                <a:sym typeface="Arimo"/>
              </a:rPr>
              <a:t>Mô tả giao diện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4158" y="0"/>
            <a:ext cx="15759684" cy="287079"/>
            <a:chOff x="0" y="0"/>
            <a:chExt cx="21012912" cy="382772"/>
          </a:xfrm>
        </p:grpSpPr>
        <p:sp>
          <p:nvSpPr>
            <p:cNvPr name="Freeform 3" id="3"/>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4" id="4"/>
          <p:cNvGrpSpPr/>
          <p:nvPr/>
        </p:nvGrpSpPr>
        <p:grpSpPr>
          <a:xfrm rot="0">
            <a:off x="1261872" y="2269491"/>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855124" y="3664553"/>
            <a:ext cx="10794536" cy="5593747"/>
          </a:xfrm>
          <a:custGeom>
            <a:avLst/>
            <a:gdLst/>
            <a:ahLst/>
            <a:cxnLst/>
            <a:rect r="r" b="b" t="t" l="l"/>
            <a:pathLst>
              <a:path h="5593747" w="10794536">
                <a:moveTo>
                  <a:pt x="0" y="0"/>
                </a:moveTo>
                <a:lnTo>
                  <a:pt x="10794536" y="0"/>
                </a:lnTo>
                <a:lnTo>
                  <a:pt x="10794536" y="5593747"/>
                </a:lnTo>
                <a:lnTo>
                  <a:pt x="0" y="5593747"/>
                </a:lnTo>
                <a:lnTo>
                  <a:pt x="0" y="0"/>
                </a:lnTo>
                <a:close/>
              </a:path>
            </a:pathLst>
          </a:custGeom>
          <a:blipFill>
            <a:blip r:embed="rId2"/>
            <a:stretch>
              <a:fillRect l="0" t="0" r="-3381" b="0"/>
            </a:stretch>
          </a:blipFill>
        </p:spPr>
      </p:sp>
      <p:sp>
        <p:nvSpPr>
          <p:cNvPr name="TextBox 7" id="7"/>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API</a:t>
            </a:r>
          </a:p>
        </p:txBody>
      </p:sp>
      <p:sp>
        <p:nvSpPr>
          <p:cNvPr name="TextBox 8" id="8"/>
          <p:cNvSpPr txBox="true"/>
          <p:nvPr/>
        </p:nvSpPr>
        <p:spPr>
          <a:xfrm rot="0">
            <a:off x="1855124" y="2912909"/>
            <a:ext cx="7267306" cy="494469"/>
          </a:xfrm>
          <a:prstGeom prst="rect">
            <a:avLst/>
          </a:prstGeom>
        </p:spPr>
        <p:txBody>
          <a:bodyPr anchor="t" rtlCol="false" tIns="0" lIns="0" bIns="0" rIns="0">
            <a:spAutoFit/>
          </a:bodyPr>
          <a:lstStyle/>
          <a:p>
            <a:pPr algn="l">
              <a:lnSpc>
                <a:spcPts val="3316"/>
              </a:lnSpc>
            </a:pPr>
            <a:r>
              <a:rPr lang="en-US" b="true" sz="3070" u="sng">
                <a:solidFill>
                  <a:srgbClr val="000000"/>
                </a:solidFill>
                <a:latin typeface="Arial Bold"/>
                <a:ea typeface="Arial Bold"/>
                <a:cs typeface="Arial Bold"/>
                <a:sym typeface="Arial Bold"/>
              </a:rPr>
              <a:t>API InvoiceHistory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4158" y="0"/>
            <a:ext cx="15759684" cy="287079"/>
            <a:chOff x="0" y="0"/>
            <a:chExt cx="21012912" cy="382772"/>
          </a:xfrm>
        </p:grpSpPr>
        <p:sp>
          <p:nvSpPr>
            <p:cNvPr name="Freeform 3" id="3"/>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4" id="4"/>
          <p:cNvGrpSpPr/>
          <p:nvPr/>
        </p:nvGrpSpPr>
        <p:grpSpPr>
          <a:xfrm rot="0">
            <a:off x="1261872" y="2269491"/>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2598162" y="3511211"/>
            <a:ext cx="11301259" cy="5707136"/>
          </a:xfrm>
          <a:custGeom>
            <a:avLst/>
            <a:gdLst/>
            <a:ahLst/>
            <a:cxnLst/>
            <a:rect r="r" b="b" t="t" l="l"/>
            <a:pathLst>
              <a:path h="5707136" w="11301259">
                <a:moveTo>
                  <a:pt x="0" y="0"/>
                </a:moveTo>
                <a:lnTo>
                  <a:pt x="11301259" y="0"/>
                </a:lnTo>
                <a:lnTo>
                  <a:pt x="11301259" y="5707135"/>
                </a:lnTo>
                <a:lnTo>
                  <a:pt x="0" y="5707135"/>
                </a:lnTo>
                <a:lnTo>
                  <a:pt x="0" y="0"/>
                </a:lnTo>
                <a:close/>
              </a:path>
            </a:pathLst>
          </a:custGeom>
          <a:blipFill>
            <a:blip r:embed="rId2"/>
            <a:stretch>
              <a:fillRect l="0" t="0" r="0" b="0"/>
            </a:stretch>
          </a:blipFill>
        </p:spPr>
      </p:sp>
      <p:sp>
        <p:nvSpPr>
          <p:cNvPr name="TextBox 7" id="7"/>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API</a:t>
            </a:r>
          </a:p>
        </p:txBody>
      </p:sp>
      <p:sp>
        <p:nvSpPr>
          <p:cNvPr name="TextBox 8" id="8"/>
          <p:cNvSpPr txBox="true"/>
          <p:nvPr/>
        </p:nvSpPr>
        <p:spPr>
          <a:xfrm rot="0">
            <a:off x="2598162" y="2632710"/>
            <a:ext cx="5462991" cy="369105"/>
          </a:xfrm>
          <a:prstGeom prst="rect">
            <a:avLst/>
          </a:prstGeom>
        </p:spPr>
        <p:txBody>
          <a:bodyPr anchor="t" rtlCol="false" tIns="0" lIns="0" bIns="0" rIns="0">
            <a:spAutoFit/>
          </a:bodyPr>
          <a:lstStyle/>
          <a:p>
            <a:pPr algn="l">
              <a:lnSpc>
                <a:spcPts val="2532"/>
              </a:lnSpc>
            </a:pPr>
            <a:r>
              <a:rPr lang="en-US" sz="2344" b="true">
                <a:solidFill>
                  <a:srgbClr val="000000"/>
                </a:solidFill>
                <a:latin typeface="Arial Bold"/>
                <a:ea typeface="Arial Bold"/>
                <a:cs typeface="Arial Bold"/>
                <a:sym typeface="Arial Bold"/>
              </a:rPr>
              <a:t>API Menu_drink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4158" y="0"/>
            <a:ext cx="15759684" cy="287079"/>
            <a:chOff x="0" y="0"/>
            <a:chExt cx="21012912" cy="382772"/>
          </a:xfrm>
        </p:grpSpPr>
        <p:sp>
          <p:nvSpPr>
            <p:cNvPr name="Freeform 3" id="3"/>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4" id="4"/>
          <p:cNvGrpSpPr/>
          <p:nvPr/>
        </p:nvGrpSpPr>
        <p:grpSpPr>
          <a:xfrm rot="0">
            <a:off x="1261872" y="2269491"/>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2598162" y="3582840"/>
            <a:ext cx="12590437" cy="4422391"/>
          </a:xfrm>
          <a:custGeom>
            <a:avLst/>
            <a:gdLst/>
            <a:ahLst/>
            <a:cxnLst/>
            <a:rect r="r" b="b" t="t" l="l"/>
            <a:pathLst>
              <a:path h="4422391" w="12590437">
                <a:moveTo>
                  <a:pt x="0" y="0"/>
                </a:moveTo>
                <a:lnTo>
                  <a:pt x="12590437" y="0"/>
                </a:lnTo>
                <a:lnTo>
                  <a:pt x="12590437" y="4422391"/>
                </a:lnTo>
                <a:lnTo>
                  <a:pt x="0" y="4422391"/>
                </a:lnTo>
                <a:lnTo>
                  <a:pt x="0" y="0"/>
                </a:lnTo>
                <a:close/>
              </a:path>
            </a:pathLst>
          </a:custGeom>
          <a:blipFill>
            <a:blip r:embed="rId2"/>
            <a:stretch>
              <a:fillRect l="0" t="0" r="0" b="0"/>
            </a:stretch>
          </a:blipFill>
        </p:spPr>
      </p:sp>
      <p:sp>
        <p:nvSpPr>
          <p:cNvPr name="TextBox 7" id="7"/>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API</a:t>
            </a:r>
          </a:p>
        </p:txBody>
      </p:sp>
      <p:sp>
        <p:nvSpPr>
          <p:cNvPr name="TextBox 8" id="8"/>
          <p:cNvSpPr txBox="true"/>
          <p:nvPr/>
        </p:nvSpPr>
        <p:spPr>
          <a:xfrm rot="0">
            <a:off x="2598162" y="2632710"/>
            <a:ext cx="5462991" cy="369105"/>
          </a:xfrm>
          <a:prstGeom prst="rect">
            <a:avLst/>
          </a:prstGeom>
        </p:spPr>
        <p:txBody>
          <a:bodyPr anchor="t" rtlCol="false" tIns="0" lIns="0" bIns="0" rIns="0">
            <a:spAutoFit/>
          </a:bodyPr>
          <a:lstStyle/>
          <a:p>
            <a:pPr algn="l">
              <a:lnSpc>
                <a:spcPts val="2532"/>
              </a:lnSpc>
            </a:pPr>
            <a:r>
              <a:rPr lang="en-US" sz="2344" b="true">
                <a:solidFill>
                  <a:srgbClr val="000000"/>
                </a:solidFill>
                <a:latin typeface="Arial Bold"/>
                <a:ea typeface="Arial Bold"/>
                <a:cs typeface="Arial Bold"/>
                <a:sym typeface="Arial Bold"/>
              </a:rPr>
              <a:t>API Account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830170" y="3908406"/>
            <a:ext cx="7869559" cy="4997821"/>
          </a:xfrm>
          <a:custGeom>
            <a:avLst/>
            <a:gdLst/>
            <a:ahLst/>
            <a:cxnLst/>
            <a:rect r="r" b="b" t="t" l="l"/>
            <a:pathLst>
              <a:path h="4997821" w="7869559">
                <a:moveTo>
                  <a:pt x="0" y="0"/>
                </a:moveTo>
                <a:lnTo>
                  <a:pt x="7869558" y="0"/>
                </a:lnTo>
                <a:lnTo>
                  <a:pt x="7869558" y="4997821"/>
                </a:lnTo>
                <a:lnTo>
                  <a:pt x="0" y="4997821"/>
                </a:lnTo>
                <a:lnTo>
                  <a:pt x="0" y="0"/>
                </a:lnTo>
                <a:close/>
              </a:path>
            </a:pathLst>
          </a:custGeom>
          <a:blipFill>
            <a:blip r:embed="rId2"/>
            <a:stretch>
              <a:fillRect l="0" t="-3323" r="0" b="-3323"/>
            </a:stretch>
          </a:blipFill>
        </p:spPr>
      </p:sp>
      <p:sp>
        <p:nvSpPr>
          <p:cNvPr name="Freeform 7" id="7"/>
          <p:cNvSpPr/>
          <p:nvPr/>
        </p:nvSpPr>
        <p:spPr>
          <a:xfrm flipH="false" flipV="false" rot="0">
            <a:off x="9121694" y="3908406"/>
            <a:ext cx="8473933" cy="4997821"/>
          </a:xfrm>
          <a:custGeom>
            <a:avLst/>
            <a:gdLst/>
            <a:ahLst/>
            <a:cxnLst/>
            <a:rect r="r" b="b" t="t" l="l"/>
            <a:pathLst>
              <a:path h="4997821" w="8473933">
                <a:moveTo>
                  <a:pt x="0" y="0"/>
                </a:moveTo>
                <a:lnTo>
                  <a:pt x="8473934" y="0"/>
                </a:lnTo>
                <a:lnTo>
                  <a:pt x="8473934" y="4997821"/>
                </a:lnTo>
                <a:lnTo>
                  <a:pt x="0" y="4997821"/>
                </a:lnTo>
                <a:lnTo>
                  <a:pt x="0" y="0"/>
                </a:lnTo>
                <a:close/>
              </a:path>
            </a:pathLst>
          </a:custGeom>
          <a:blipFill>
            <a:blip r:embed="rId3"/>
            <a:stretch>
              <a:fillRect l="0" t="0" r="-389" b="0"/>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909448" y="3348969"/>
            <a:ext cx="3872910" cy="235587"/>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đăng nhập</a:t>
            </a:r>
          </a:p>
        </p:txBody>
      </p:sp>
      <p:sp>
        <p:nvSpPr>
          <p:cNvPr name="TextBox 10" id="10"/>
          <p:cNvSpPr txBox="true"/>
          <p:nvPr/>
        </p:nvSpPr>
        <p:spPr>
          <a:xfrm rot="0">
            <a:off x="9968385" y="3323936"/>
            <a:ext cx="3872910"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trang chủ</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940275" y="4213312"/>
            <a:ext cx="7207125" cy="5044988"/>
          </a:xfrm>
          <a:custGeom>
            <a:avLst/>
            <a:gdLst/>
            <a:ahLst/>
            <a:cxnLst/>
            <a:rect r="r" b="b" t="t" l="l"/>
            <a:pathLst>
              <a:path h="5044988" w="7207125">
                <a:moveTo>
                  <a:pt x="0" y="0"/>
                </a:moveTo>
                <a:lnTo>
                  <a:pt x="7207125" y="0"/>
                </a:lnTo>
                <a:lnTo>
                  <a:pt x="7207125" y="5044988"/>
                </a:lnTo>
                <a:lnTo>
                  <a:pt x="0" y="5044988"/>
                </a:lnTo>
                <a:lnTo>
                  <a:pt x="0" y="0"/>
                </a:lnTo>
                <a:close/>
              </a:path>
            </a:pathLst>
          </a:custGeom>
          <a:blipFill>
            <a:blip r:embed="rId2"/>
            <a:stretch>
              <a:fillRect l="0" t="0" r="0" b="0"/>
            </a:stretch>
          </a:blipFill>
        </p:spPr>
      </p:sp>
      <p:sp>
        <p:nvSpPr>
          <p:cNvPr name="Freeform 7" id="7"/>
          <p:cNvSpPr/>
          <p:nvPr/>
        </p:nvSpPr>
        <p:spPr>
          <a:xfrm flipH="false" flipV="false" rot="0">
            <a:off x="8546650" y="4213312"/>
            <a:ext cx="8287454" cy="5044988"/>
          </a:xfrm>
          <a:custGeom>
            <a:avLst/>
            <a:gdLst/>
            <a:ahLst/>
            <a:cxnLst/>
            <a:rect r="r" b="b" t="t" l="l"/>
            <a:pathLst>
              <a:path h="5044988" w="8287454">
                <a:moveTo>
                  <a:pt x="0" y="0"/>
                </a:moveTo>
                <a:lnTo>
                  <a:pt x="8287454" y="0"/>
                </a:lnTo>
                <a:lnTo>
                  <a:pt x="8287454" y="5044988"/>
                </a:lnTo>
                <a:lnTo>
                  <a:pt x="0" y="5044988"/>
                </a:lnTo>
                <a:lnTo>
                  <a:pt x="0" y="0"/>
                </a:lnTo>
                <a:close/>
              </a:path>
            </a:pathLst>
          </a:custGeom>
          <a:blipFill>
            <a:blip r:embed="rId3"/>
            <a:stretch>
              <a:fillRect l="0" t="0" r="0" b="0"/>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1348740" y="3607125"/>
            <a:ext cx="5069356"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chọn món</a:t>
            </a:r>
          </a:p>
        </p:txBody>
      </p:sp>
      <p:sp>
        <p:nvSpPr>
          <p:cNvPr name="TextBox 10" id="10"/>
          <p:cNvSpPr txBox="true"/>
          <p:nvPr/>
        </p:nvSpPr>
        <p:spPr>
          <a:xfrm rot="0">
            <a:off x="9690470" y="3584075"/>
            <a:ext cx="4739066"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thanh toán tại quầy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1028700" y="4188025"/>
            <a:ext cx="8032119" cy="5070275"/>
          </a:xfrm>
          <a:custGeom>
            <a:avLst/>
            <a:gdLst/>
            <a:ahLst/>
            <a:cxnLst/>
            <a:rect r="r" b="b" t="t" l="l"/>
            <a:pathLst>
              <a:path h="5070275" w="8032119">
                <a:moveTo>
                  <a:pt x="0" y="0"/>
                </a:moveTo>
                <a:lnTo>
                  <a:pt x="8032119" y="0"/>
                </a:lnTo>
                <a:lnTo>
                  <a:pt x="8032119" y="5070275"/>
                </a:lnTo>
                <a:lnTo>
                  <a:pt x="0" y="5070275"/>
                </a:lnTo>
                <a:lnTo>
                  <a:pt x="0" y="0"/>
                </a:lnTo>
                <a:close/>
              </a:path>
            </a:pathLst>
          </a:custGeom>
          <a:blipFill>
            <a:blip r:embed="rId2"/>
            <a:stretch>
              <a:fillRect l="0" t="0" r="0" b="0"/>
            </a:stretch>
          </a:blipFill>
        </p:spPr>
      </p:sp>
      <p:sp>
        <p:nvSpPr>
          <p:cNvPr name="Freeform 7" id="7"/>
          <p:cNvSpPr/>
          <p:nvPr/>
        </p:nvSpPr>
        <p:spPr>
          <a:xfrm flipH="false" flipV="false" rot="0">
            <a:off x="9843906" y="4188025"/>
            <a:ext cx="7415394" cy="5070275"/>
          </a:xfrm>
          <a:custGeom>
            <a:avLst/>
            <a:gdLst/>
            <a:ahLst/>
            <a:cxnLst/>
            <a:rect r="r" b="b" t="t" l="l"/>
            <a:pathLst>
              <a:path h="5070275" w="7415394">
                <a:moveTo>
                  <a:pt x="0" y="0"/>
                </a:moveTo>
                <a:lnTo>
                  <a:pt x="7415394" y="0"/>
                </a:lnTo>
                <a:lnTo>
                  <a:pt x="7415394" y="5070275"/>
                </a:lnTo>
                <a:lnTo>
                  <a:pt x="0" y="5070275"/>
                </a:lnTo>
                <a:lnTo>
                  <a:pt x="0" y="0"/>
                </a:lnTo>
                <a:close/>
              </a:path>
            </a:pathLst>
          </a:custGeom>
          <a:blipFill>
            <a:blip r:embed="rId3"/>
            <a:stretch>
              <a:fillRect l="0" t="0" r="0" b="0"/>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1348740" y="3607125"/>
            <a:ext cx="5069356"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lịch sử hoá đơn</a:t>
            </a:r>
          </a:p>
        </p:txBody>
      </p:sp>
      <p:sp>
        <p:nvSpPr>
          <p:cNvPr name="TextBox 10" id="10"/>
          <p:cNvSpPr txBox="true"/>
          <p:nvPr/>
        </p:nvSpPr>
        <p:spPr>
          <a:xfrm rot="0">
            <a:off x="9690470" y="3584074"/>
            <a:ext cx="4739066"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quản trị của quản lý</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1028700" y="4188025"/>
            <a:ext cx="7845687" cy="5070275"/>
          </a:xfrm>
          <a:custGeom>
            <a:avLst/>
            <a:gdLst/>
            <a:ahLst/>
            <a:cxnLst/>
            <a:rect r="r" b="b" t="t" l="l"/>
            <a:pathLst>
              <a:path h="5070275" w="7845687">
                <a:moveTo>
                  <a:pt x="0" y="0"/>
                </a:moveTo>
                <a:lnTo>
                  <a:pt x="7845687" y="0"/>
                </a:lnTo>
                <a:lnTo>
                  <a:pt x="7845687" y="5070275"/>
                </a:lnTo>
                <a:lnTo>
                  <a:pt x="0" y="5070275"/>
                </a:lnTo>
                <a:lnTo>
                  <a:pt x="0" y="0"/>
                </a:lnTo>
                <a:close/>
              </a:path>
            </a:pathLst>
          </a:custGeom>
          <a:blipFill>
            <a:blip r:embed="rId2"/>
            <a:stretch>
              <a:fillRect l="0" t="0" r="0" b="0"/>
            </a:stretch>
          </a:blipFill>
        </p:spPr>
      </p:sp>
      <p:sp>
        <p:nvSpPr>
          <p:cNvPr name="Freeform 7" id="7"/>
          <p:cNvSpPr/>
          <p:nvPr/>
        </p:nvSpPr>
        <p:spPr>
          <a:xfrm flipH="false" flipV="false" rot="0">
            <a:off x="9690470" y="4296843"/>
            <a:ext cx="7568830" cy="5070275"/>
          </a:xfrm>
          <a:custGeom>
            <a:avLst/>
            <a:gdLst/>
            <a:ahLst/>
            <a:cxnLst/>
            <a:rect r="r" b="b" t="t" l="l"/>
            <a:pathLst>
              <a:path h="5070275" w="7568830">
                <a:moveTo>
                  <a:pt x="0" y="0"/>
                </a:moveTo>
                <a:lnTo>
                  <a:pt x="7568830" y="0"/>
                </a:lnTo>
                <a:lnTo>
                  <a:pt x="7568830" y="5070275"/>
                </a:lnTo>
                <a:lnTo>
                  <a:pt x="0" y="5070275"/>
                </a:lnTo>
                <a:lnTo>
                  <a:pt x="0" y="0"/>
                </a:lnTo>
                <a:close/>
              </a:path>
            </a:pathLst>
          </a:custGeom>
          <a:blipFill>
            <a:blip r:embed="rId3"/>
            <a:stretch>
              <a:fillRect l="0" t="-1034" r="0" b="-1034"/>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1348740" y="3607125"/>
            <a:ext cx="5595312" cy="379476"/>
          </a:xfrm>
          <a:prstGeom prst="rect">
            <a:avLst/>
          </a:prstGeom>
        </p:spPr>
        <p:txBody>
          <a:bodyPr anchor="t" rtlCol="false" tIns="0" lIns="0" bIns="0" rIns="0">
            <a:spAutoFit/>
          </a:bodyPr>
          <a:lstStyle/>
          <a:p>
            <a:pPr algn="just" marL="434340" indent="-217170" lvl="1">
              <a:lnSpc>
                <a:spcPts val="2592"/>
              </a:lnSpc>
              <a:buFont typeface="Arial"/>
              <a:buChar char="•"/>
            </a:pPr>
            <a:r>
              <a:rPr lang="en-US" sz="2400">
                <a:solidFill>
                  <a:srgbClr val="000000"/>
                </a:solidFill>
                <a:latin typeface="Arial"/>
                <a:ea typeface="Arial"/>
                <a:cs typeface="Arial"/>
                <a:sym typeface="Arial"/>
              </a:rPr>
              <a:t>Giao diện quản lý tài khoản nhân sự</a:t>
            </a:r>
          </a:p>
        </p:txBody>
      </p:sp>
      <p:sp>
        <p:nvSpPr>
          <p:cNvPr name="TextBox 10" id="10"/>
          <p:cNvSpPr txBox="true"/>
          <p:nvPr/>
        </p:nvSpPr>
        <p:spPr>
          <a:xfrm rot="0">
            <a:off x="9595219" y="3584074"/>
            <a:ext cx="5954204"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chỉnh sửa thông tin nhân sự</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844263" y="4296843"/>
            <a:ext cx="8128698" cy="5070275"/>
          </a:xfrm>
          <a:custGeom>
            <a:avLst/>
            <a:gdLst/>
            <a:ahLst/>
            <a:cxnLst/>
            <a:rect r="r" b="b" t="t" l="l"/>
            <a:pathLst>
              <a:path h="5070275" w="8128698">
                <a:moveTo>
                  <a:pt x="0" y="0"/>
                </a:moveTo>
                <a:lnTo>
                  <a:pt x="8128698" y="0"/>
                </a:lnTo>
                <a:lnTo>
                  <a:pt x="8128698" y="5070275"/>
                </a:lnTo>
                <a:lnTo>
                  <a:pt x="0" y="5070275"/>
                </a:lnTo>
                <a:lnTo>
                  <a:pt x="0" y="0"/>
                </a:lnTo>
                <a:close/>
              </a:path>
            </a:pathLst>
          </a:custGeom>
          <a:blipFill>
            <a:blip r:embed="rId2"/>
            <a:stretch>
              <a:fillRect l="0" t="0" r="0" b="0"/>
            </a:stretch>
          </a:blipFill>
        </p:spPr>
      </p:sp>
      <p:sp>
        <p:nvSpPr>
          <p:cNvPr name="Freeform 7" id="7"/>
          <p:cNvSpPr/>
          <p:nvPr/>
        </p:nvSpPr>
        <p:spPr>
          <a:xfrm flipH="false" flipV="false" rot="0">
            <a:off x="9299448" y="4296843"/>
            <a:ext cx="8296180" cy="5070275"/>
          </a:xfrm>
          <a:custGeom>
            <a:avLst/>
            <a:gdLst/>
            <a:ahLst/>
            <a:cxnLst/>
            <a:rect r="r" b="b" t="t" l="l"/>
            <a:pathLst>
              <a:path h="5070275" w="8296180">
                <a:moveTo>
                  <a:pt x="0" y="0"/>
                </a:moveTo>
                <a:lnTo>
                  <a:pt x="8296180" y="0"/>
                </a:lnTo>
                <a:lnTo>
                  <a:pt x="8296180" y="5070275"/>
                </a:lnTo>
                <a:lnTo>
                  <a:pt x="0" y="5070275"/>
                </a:lnTo>
                <a:lnTo>
                  <a:pt x="0" y="0"/>
                </a:lnTo>
                <a:close/>
              </a:path>
            </a:pathLst>
          </a:custGeom>
          <a:blipFill>
            <a:blip r:embed="rId3"/>
            <a:stretch>
              <a:fillRect l="0" t="0" r="-2285" b="0"/>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1348740" y="3607125"/>
            <a:ext cx="5595312" cy="379476"/>
          </a:xfrm>
          <a:prstGeom prst="rect">
            <a:avLst/>
          </a:prstGeom>
        </p:spPr>
        <p:txBody>
          <a:bodyPr anchor="t" rtlCol="false" tIns="0" lIns="0" bIns="0" rIns="0">
            <a:spAutoFit/>
          </a:bodyPr>
          <a:lstStyle/>
          <a:p>
            <a:pPr algn="just" marL="434340" indent="-217170" lvl="1">
              <a:lnSpc>
                <a:spcPts val="2592"/>
              </a:lnSpc>
              <a:buFont typeface="Arial"/>
              <a:buChar char="•"/>
            </a:pPr>
            <a:r>
              <a:rPr lang="en-US" sz="2400">
                <a:solidFill>
                  <a:srgbClr val="000000"/>
                </a:solidFill>
                <a:latin typeface="Arial"/>
                <a:ea typeface="Arial"/>
                <a:cs typeface="Arial"/>
                <a:sym typeface="Arial"/>
              </a:rPr>
              <a:t>Giao diện thêm tài khoản nhân sự</a:t>
            </a:r>
          </a:p>
        </p:txBody>
      </p:sp>
      <p:sp>
        <p:nvSpPr>
          <p:cNvPr name="TextBox 10" id="10"/>
          <p:cNvSpPr txBox="true"/>
          <p:nvPr/>
        </p:nvSpPr>
        <p:spPr>
          <a:xfrm rot="0">
            <a:off x="9595219" y="3584074"/>
            <a:ext cx="5954204"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quản lý tài khoản quản lý</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1348740" y="4296843"/>
            <a:ext cx="7190517" cy="4961457"/>
          </a:xfrm>
          <a:custGeom>
            <a:avLst/>
            <a:gdLst/>
            <a:ahLst/>
            <a:cxnLst/>
            <a:rect r="r" b="b" t="t" l="l"/>
            <a:pathLst>
              <a:path h="4961457" w="7190517">
                <a:moveTo>
                  <a:pt x="0" y="0"/>
                </a:moveTo>
                <a:lnTo>
                  <a:pt x="7190517" y="0"/>
                </a:lnTo>
                <a:lnTo>
                  <a:pt x="7190517" y="4961457"/>
                </a:lnTo>
                <a:lnTo>
                  <a:pt x="0" y="4961457"/>
                </a:lnTo>
                <a:lnTo>
                  <a:pt x="0" y="0"/>
                </a:lnTo>
                <a:close/>
              </a:path>
            </a:pathLst>
          </a:custGeom>
          <a:blipFill>
            <a:blip r:embed="rId2"/>
            <a:stretch>
              <a:fillRect l="0" t="0" r="0" b="0"/>
            </a:stretch>
          </a:blipFill>
        </p:spPr>
      </p:sp>
      <p:sp>
        <p:nvSpPr>
          <p:cNvPr name="Freeform 7" id="7"/>
          <p:cNvSpPr/>
          <p:nvPr/>
        </p:nvSpPr>
        <p:spPr>
          <a:xfrm flipH="false" flipV="false" rot="0">
            <a:off x="9867930" y="4296843"/>
            <a:ext cx="7391370" cy="4961457"/>
          </a:xfrm>
          <a:custGeom>
            <a:avLst/>
            <a:gdLst/>
            <a:ahLst/>
            <a:cxnLst/>
            <a:rect r="r" b="b" t="t" l="l"/>
            <a:pathLst>
              <a:path h="4961457" w="7391370">
                <a:moveTo>
                  <a:pt x="0" y="0"/>
                </a:moveTo>
                <a:lnTo>
                  <a:pt x="7391370" y="0"/>
                </a:lnTo>
                <a:lnTo>
                  <a:pt x="7391370" y="4961457"/>
                </a:lnTo>
                <a:lnTo>
                  <a:pt x="0" y="4961457"/>
                </a:lnTo>
                <a:lnTo>
                  <a:pt x="0" y="0"/>
                </a:lnTo>
                <a:close/>
              </a:path>
            </a:pathLst>
          </a:custGeom>
          <a:blipFill>
            <a:blip r:embed="rId3"/>
            <a:stretch>
              <a:fillRect l="0" t="0" r="0" b="0"/>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1348740" y="3607125"/>
            <a:ext cx="5595312" cy="379476"/>
          </a:xfrm>
          <a:prstGeom prst="rect">
            <a:avLst/>
          </a:prstGeom>
        </p:spPr>
        <p:txBody>
          <a:bodyPr anchor="t" rtlCol="false" tIns="0" lIns="0" bIns="0" rIns="0">
            <a:spAutoFit/>
          </a:bodyPr>
          <a:lstStyle/>
          <a:p>
            <a:pPr algn="just" marL="434340" indent="-217170" lvl="1">
              <a:lnSpc>
                <a:spcPts val="2592"/>
              </a:lnSpc>
              <a:buFont typeface="Arial"/>
              <a:buChar char="•"/>
            </a:pPr>
            <a:r>
              <a:rPr lang="en-US" sz="2400">
                <a:solidFill>
                  <a:srgbClr val="000000"/>
                </a:solidFill>
                <a:latin typeface="Arial"/>
                <a:ea typeface="Arial"/>
                <a:cs typeface="Arial"/>
                <a:sym typeface="Arial"/>
              </a:rPr>
              <a:t>Giao diện quản lý menu</a:t>
            </a:r>
          </a:p>
        </p:txBody>
      </p:sp>
      <p:sp>
        <p:nvSpPr>
          <p:cNvPr name="TextBox 10" id="10"/>
          <p:cNvSpPr txBox="true"/>
          <p:nvPr/>
        </p:nvSpPr>
        <p:spPr>
          <a:xfrm rot="0">
            <a:off x="9595219" y="3584074"/>
            <a:ext cx="5954204"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cập nhật thông tin menu</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0170" y="3545"/>
            <a:ext cx="16765458" cy="3042496"/>
            <a:chOff x="0" y="0"/>
            <a:chExt cx="22353944" cy="4056662"/>
          </a:xfrm>
        </p:grpSpPr>
        <p:sp>
          <p:nvSpPr>
            <p:cNvPr name="Freeform 3" id="3"/>
            <p:cNvSpPr/>
            <p:nvPr/>
          </p:nvSpPr>
          <p:spPr>
            <a:xfrm flipH="false" flipV="false" rot="0">
              <a:off x="0" y="0"/>
              <a:ext cx="22353905" cy="4056634"/>
            </a:xfrm>
            <a:custGeom>
              <a:avLst/>
              <a:gdLst/>
              <a:ahLst/>
              <a:cxnLst/>
              <a:rect r="r" b="b" t="t" l="l"/>
              <a:pathLst>
                <a:path h="4056634" w="22353905">
                  <a:moveTo>
                    <a:pt x="9525" y="0"/>
                  </a:moveTo>
                  <a:lnTo>
                    <a:pt x="22344380" y="0"/>
                  </a:lnTo>
                  <a:cubicBezTo>
                    <a:pt x="22349588" y="0"/>
                    <a:pt x="22353905" y="4318"/>
                    <a:pt x="22353905" y="9525"/>
                  </a:cubicBezTo>
                  <a:lnTo>
                    <a:pt x="22353905" y="4047109"/>
                  </a:lnTo>
                  <a:cubicBezTo>
                    <a:pt x="22353905" y="4052316"/>
                    <a:pt x="22349588" y="4056634"/>
                    <a:pt x="22344380" y="4056634"/>
                  </a:cubicBezTo>
                  <a:lnTo>
                    <a:pt x="9525" y="4056634"/>
                  </a:lnTo>
                  <a:cubicBezTo>
                    <a:pt x="4318" y="4056634"/>
                    <a:pt x="0" y="4052316"/>
                    <a:pt x="0" y="4047109"/>
                  </a:cubicBezTo>
                  <a:lnTo>
                    <a:pt x="0" y="9525"/>
                  </a:lnTo>
                  <a:cubicBezTo>
                    <a:pt x="0" y="4318"/>
                    <a:pt x="4318" y="0"/>
                    <a:pt x="9525" y="0"/>
                  </a:cubicBezTo>
                  <a:moveTo>
                    <a:pt x="9525" y="19050"/>
                  </a:moveTo>
                  <a:lnTo>
                    <a:pt x="9525" y="9525"/>
                  </a:lnTo>
                  <a:lnTo>
                    <a:pt x="19050" y="9525"/>
                  </a:lnTo>
                  <a:lnTo>
                    <a:pt x="19050" y="4047109"/>
                  </a:lnTo>
                  <a:lnTo>
                    <a:pt x="9525" y="4047109"/>
                  </a:lnTo>
                  <a:lnTo>
                    <a:pt x="9525" y="4037584"/>
                  </a:lnTo>
                  <a:lnTo>
                    <a:pt x="22344380" y="4037584"/>
                  </a:lnTo>
                  <a:lnTo>
                    <a:pt x="22344380" y="4047109"/>
                  </a:lnTo>
                  <a:lnTo>
                    <a:pt x="22334855" y="4047109"/>
                  </a:lnTo>
                  <a:lnTo>
                    <a:pt x="22334855" y="9525"/>
                  </a:lnTo>
                  <a:lnTo>
                    <a:pt x="22344380" y="9525"/>
                  </a:lnTo>
                  <a:lnTo>
                    <a:pt x="22344380" y="19050"/>
                  </a:lnTo>
                  <a:lnTo>
                    <a:pt x="9525" y="19050"/>
                  </a:lnTo>
                  <a:close/>
                </a:path>
              </a:pathLst>
            </a:custGeom>
            <a:solidFill>
              <a:srgbClr val="DEDEDE"/>
            </a:solidFill>
          </p:spPr>
        </p:sp>
      </p:grpSp>
      <p:grpSp>
        <p:nvGrpSpPr>
          <p:cNvPr name="Group 4" id="4"/>
          <p:cNvGrpSpPr/>
          <p:nvPr/>
        </p:nvGrpSpPr>
        <p:grpSpPr>
          <a:xfrm rot="0">
            <a:off x="748251" y="1138428"/>
            <a:ext cx="192024" cy="1056132"/>
            <a:chOff x="0" y="0"/>
            <a:chExt cx="256032" cy="1408176"/>
          </a:xfrm>
        </p:grpSpPr>
        <p:sp>
          <p:nvSpPr>
            <p:cNvPr name="Freeform 5" id="5"/>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sp>
        <p:nvSpPr>
          <p:cNvPr name="Freeform 6" id="6"/>
          <p:cNvSpPr/>
          <p:nvPr/>
        </p:nvSpPr>
        <p:spPr>
          <a:xfrm flipH="false" flipV="false" rot="0">
            <a:off x="1028700" y="4194077"/>
            <a:ext cx="7084002" cy="5070275"/>
          </a:xfrm>
          <a:custGeom>
            <a:avLst/>
            <a:gdLst/>
            <a:ahLst/>
            <a:cxnLst/>
            <a:rect r="r" b="b" t="t" l="l"/>
            <a:pathLst>
              <a:path h="5070275" w="7084002">
                <a:moveTo>
                  <a:pt x="0" y="0"/>
                </a:moveTo>
                <a:lnTo>
                  <a:pt x="7084002" y="0"/>
                </a:lnTo>
                <a:lnTo>
                  <a:pt x="7084002" y="5070276"/>
                </a:lnTo>
                <a:lnTo>
                  <a:pt x="0" y="5070276"/>
                </a:lnTo>
                <a:lnTo>
                  <a:pt x="0" y="0"/>
                </a:lnTo>
                <a:close/>
              </a:path>
            </a:pathLst>
          </a:custGeom>
          <a:blipFill>
            <a:blip r:embed="rId2"/>
            <a:stretch>
              <a:fillRect l="0" t="0" r="0" b="0"/>
            </a:stretch>
          </a:blipFill>
        </p:spPr>
      </p:sp>
      <p:sp>
        <p:nvSpPr>
          <p:cNvPr name="Freeform 7" id="7"/>
          <p:cNvSpPr/>
          <p:nvPr/>
        </p:nvSpPr>
        <p:spPr>
          <a:xfrm flipH="false" flipV="false" rot="0">
            <a:off x="8460395" y="4194077"/>
            <a:ext cx="8798905" cy="5064223"/>
          </a:xfrm>
          <a:custGeom>
            <a:avLst/>
            <a:gdLst/>
            <a:ahLst/>
            <a:cxnLst/>
            <a:rect r="r" b="b" t="t" l="l"/>
            <a:pathLst>
              <a:path h="5064223" w="8798905">
                <a:moveTo>
                  <a:pt x="0" y="0"/>
                </a:moveTo>
                <a:lnTo>
                  <a:pt x="8798905" y="0"/>
                </a:lnTo>
                <a:lnTo>
                  <a:pt x="8798905" y="5064223"/>
                </a:lnTo>
                <a:lnTo>
                  <a:pt x="0" y="5064223"/>
                </a:lnTo>
                <a:lnTo>
                  <a:pt x="0" y="0"/>
                </a:lnTo>
                <a:close/>
              </a:path>
            </a:pathLst>
          </a:custGeom>
          <a:blipFill>
            <a:blip r:embed="rId3"/>
            <a:stretch>
              <a:fillRect l="0" t="0" r="-28080" b="0"/>
            </a:stretch>
          </a:blipFill>
        </p:spPr>
      </p:sp>
      <p:sp>
        <p:nvSpPr>
          <p:cNvPr name="TextBox 8" id="8"/>
          <p:cNvSpPr txBox="true"/>
          <p:nvPr/>
        </p:nvSpPr>
        <p:spPr>
          <a:xfrm rot="0">
            <a:off x="1764792" y="821055"/>
            <a:ext cx="15069312" cy="1725549"/>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Thiết kế giao diện</a:t>
            </a:r>
          </a:p>
        </p:txBody>
      </p:sp>
      <p:sp>
        <p:nvSpPr>
          <p:cNvPr name="TextBox 9" id="9"/>
          <p:cNvSpPr txBox="true"/>
          <p:nvPr/>
        </p:nvSpPr>
        <p:spPr>
          <a:xfrm rot="0">
            <a:off x="844263" y="3602211"/>
            <a:ext cx="4739066" cy="379476"/>
          </a:xfrm>
          <a:prstGeom prst="rect">
            <a:avLst/>
          </a:prstGeom>
        </p:spPr>
        <p:txBody>
          <a:bodyPr anchor="t" rtlCol="false" tIns="0" lIns="0" bIns="0" rIns="0">
            <a:spAutoFit/>
          </a:bodyPr>
          <a:lstStyle/>
          <a:p>
            <a:pPr algn="l" marL="434340" indent="-217170" lvl="1">
              <a:lnSpc>
                <a:spcPts val="2592"/>
              </a:lnSpc>
              <a:buFont typeface="Arial"/>
              <a:buChar char="•"/>
            </a:pPr>
            <a:r>
              <a:rPr lang="en-US" sz="2400">
                <a:solidFill>
                  <a:srgbClr val="000000"/>
                </a:solidFill>
                <a:latin typeface="Arial"/>
                <a:ea typeface="Arial"/>
                <a:cs typeface="Arial"/>
                <a:sym typeface="Arial"/>
              </a:rPr>
              <a:t>Giao diện báo cáo doanh thu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Giới thiệu chung</a:t>
            </a:r>
          </a:p>
        </p:txBody>
      </p:sp>
      <p:grpSp>
        <p:nvGrpSpPr>
          <p:cNvPr name="Group 3" id="3"/>
          <p:cNvGrpSpPr/>
          <p:nvPr/>
        </p:nvGrpSpPr>
        <p:grpSpPr>
          <a:xfrm rot="0">
            <a:off x="0" y="626427"/>
            <a:ext cx="192024" cy="947123"/>
            <a:chOff x="0" y="0"/>
            <a:chExt cx="256032" cy="1262830"/>
          </a:xfrm>
        </p:grpSpPr>
        <p:sp>
          <p:nvSpPr>
            <p:cNvPr name="Freeform 4" id="4"/>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5" id="5"/>
          <p:cNvGrpSpPr/>
          <p:nvPr/>
        </p:nvGrpSpPr>
        <p:grpSpPr>
          <a:xfrm rot="0">
            <a:off x="1261872" y="2071296"/>
            <a:ext cx="15759684" cy="27432"/>
            <a:chOff x="0" y="0"/>
            <a:chExt cx="21012912" cy="36576"/>
          </a:xfrm>
        </p:grpSpPr>
        <p:sp>
          <p:nvSpPr>
            <p:cNvPr name="Freeform 6" id="6"/>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TextBox 7" id="7"/>
          <p:cNvSpPr txBox="true"/>
          <p:nvPr/>
        </p:nvSpPr>
        <p:spPr>
          <a:xfrm rot="0">
            <a:off x="1882839" y="3829017"/>
            <a:ext cx="14517751" cy="190500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Arial"/>
                <a:ea typeface="Arial"/>
                <a:cs typeface="Arial"/>
                <a:sym typeface="Arial"/>
              </a:rPr>
              <a:t>Quản lý đơn hàng.</a:t>
            </a:r>
          </a:p>
          <a:p>
            <a:pPr algn="just" marL="539749" indent="-269875" lvl="1">
              <a:lnSpc>
                <a:spcPts val="2999"/>
              </a:lnSpc>
              <a:buFont typeface="Arial"/>
              <a:buChar char="•"/>
            </a:pPr>
            <a:r>
              <a:rPr lang="en-US" sz="2499">
                <a:solidFill>
                  <a:srgbClr val="000000"/>
                </a:solidFill>
                <a:latin typeface="Arial"/>
                <a:ea typeface="Arial"/>
                <a:cs typeface="Arial"/>
                <a:sym typeface="Arial"/>
              </a:rPr>
              <a:t>Theo dõi doanh thu, kho hàng.</a:t>
            </a:r>
          </a:p>
          <a:p>
            <a:pPr algn="just" marL="539749" indent="-269875" lvl="1">
              <a:lnSpc>
                <a:spcPts val="2999"/>
              </a:lnSpc>
              <a:buFont typeface="Arial"/>
              <a:buChar char="•"/>
            </a:pPr>
            <a:r>
              <a:rPr lang="en-US" sz="2499">
                <a:solidFill>
                  <a:srgbClr val="000000"/>
                </a:solidFill>
                <a:latin typeface="Arial"/>
                <a:ea typeface="Arial"/>
                <a:cs typeface="Arial"/>
                <a:sym typeface="Arial"/>
              </a:rPr>
              <a:t>Tí</a:t>
            </a:r>
            <a:r>
              <a:rPr lang="en-US" sz="2499">
                <a:solidFill>
                  <a:srgbClr val="000000"/>
                </a:solidFill>
                <a:latin typeface="Arial"/>
                <a:ea typeface="Arial"/>
                <a:cs typeface="Arial"/>
                <a:sym typeface="Arial"/>
              </a:rPr>
              <a:t>ch hợp đặt hàng trực tuyến và thanh toán không tiền mặt.</a:t>
            </a:r>
          </a:p>
          <a:p>
            <a:pPr algn="just" marL="539749" indent="-269875" lvl="1">
              <a:lnSpc>
                <a:spcPts val="2999"/>
              </a:lnSpc>
              <a:buFont typeface="Arial"/>
              <a:buChar char="•"/>
            </a:pPr>
            <a:r>
              <a:rPr lang="en-US" sz="2499">
                <a:solidFill>
                  <a:srgbClr val="000000"/>
                </a:solidFill>
                <a:latin typeface="Arial"/>
                <a:ea typeface="Arial"/>
                <a:cs typeface="Arial"/>
                <a:sym typeface="Arial"/>
              </a:rPr>
              <a:t>Tương thích trên các nền tảng di động (Android và iOS) với giao diện thân thiện.</a:t>
            </a:r>
          </a:p>
          <a:p>
            <a:pPr algn="just">
              <a:lnSpc>
                <a:spcPts val="2999"/>
              </a:lnSpc>
              <a:spcBef>
                <a:spcPct val="0"/>
              </a:spcBef>
            </a:pPr>
          </a:p>
        </p:txBody>
      </p:sp>
      <p:sp>
        <p:nvSpPr>
          <p:cNvPr name="TextBox 8" id="8"/>
          <p:cNvSpPr txBox="true"/>
          <p:nvPr/>
        </p:nvSpPr>
        <p:spPr>
          <a:xfrm rot="-60000">
            <a:off x="1355977" y="2577692"/>
            <a:ext cx="5384485" cy="466725"/>
          </a:xfrm>
          <a:prstGeom prst="rect">
            <a:avLst/>
          </a:prstGeom>
        </p:spPr>
        <p:txBody>
          <a:bodyPr anchor="t" rtlCol="false" tIns="0" lIns="0" bIns="0" rIns="0">
            <a:spAutoFit/>
          </a:bodyPr>
          <a:lstStyle/>
          <a:p>
            <a:pPr algn="l">
              <a:lnSpc>
                <a:spcPts val="3239"/>
              </a:lnSpc>
              <a:spcBef>
                <a:spcPct val="0"/>
              </a:spcBef>
            </a:pPr>
            <a:r>
              <a:rPr lang="en-US" b="true" sz="2699">
                <a:solidFill>
                  <a:srgbClr val="000000"/>
                </a:solidFill>
                <a:latin typeface="Arial Bold"/>
                <a:ea typeface="Arial Bold"/>
                <a:cs typeface="Arial Bold"/>
                <a:sym typeface="Arial Bold"/>
              </a:rPr>
              <a:t>Mục  đích, lý do chọn đề tài</a:t>
            </a:r>
          </a:p>
        </p:txBody>
      </p:sp>
      <p:sp>
        <p:nvSpPr>
          <p:cNvPr name="TextBox 9" id="9"/>
          <p:cNvSpPr txBox="true"/>
          <p:nvPr/>
        </p:nvSpPr>
        <p:spPr>
          <a:xfrm rot="0">
            <a:off x="1882839" y="6564216"/>
            <a:ext cx="15376461" cy="2390775"/>
          </a:xfrm>
          <a:prstGeom prst="rect">
            <a:avLst/>
          </a:prstGeom>
        </p:spPr>
        <p:txBody>
          <a:bodyPr anchor="t" rtlCol="false" tIns="0" lIns="0" bIns="0" rIns="0">
            <a:spAutoFit/>
          </a:bodyPr>
          <a:lstStyle/>
          <a:p>
            <a:pPr algn="l" marL="539749" indent="-269875" lvl="1">
              <a:lnSpc>
                <a:spcPts val="2699"/>
              </a:lnSpc>
              <a:buFont typeface="Arial"/>
              <a:buChar char="•"/>
            </a:pPr>
            <a:r>
              <a:rPr lang="en-US" sz="2499">
                <a:solidFill>
                  <a:srgbClr val="000000"/>
                </a:solidFill>
                <a:latin typeface="Arial"/>
                <a:ea typeface="Arial"/>
                <a:cs typeface="Arial"/>
                <a:sym typeface="Arial"/>
              </a:rPr>
              <a:t>Thực tiễn: Các quán cà phê vừa và nhỏ thường thiếu hệ thống quản lý chuyên nghiệp nhưng lại cần tối ưu chi phí vận hành.</a:t>
            </a:r>
          </a:p>
          <a:p>
            <a:pPr algn="l" marL="539749" indent="-269875" lvl="1">
              <a:lnSpc>
                <a:spcPts val="2699"/>
              </a:lnSpc>
              <a:buFont typeface="Arial"/>
              <a:buChar char="•"/>
            </a:pPr>
            <a:r>
              <a:rPr lang="en-US" sz="2499">
                <a:solidFill>
                  <a:srgbClr val="000000"/>
                </a:solidFill>
                <a:latin typeface="Arial"/>
                <a:ea typeface="Arial"/>
                <a:cs typeface="Arial"/>
                <a:sym typeface="Arial"/>
              </a:rPr>
              <a:t>Nhu cầu phát triển: Sự bùng nổ của các ứng dụng di động trong ngành F&amp;B tạo ra cơ hội lớn để xây dựng hệ thống quản lý tích hợp dễ tiếp cận.</a:t>
            </a:r>
          </a:p>
          <a:p>
            <a:pPr algn="l" marL="539749" indent="-269875" lvl="1">
              <a:lnSpc>
                <a:spcPts val="2699"/>
              </a:lnSpc>
              <a:buFont typeface="Arial"/>
              <a:buChar char="•"/>
            </a:pPr>
            <a:r>
              <a:rPr lang="en-US" sz="2499">
                <a:solidFill>
                  <a:srgbClr val="000000"/>
                </a:solidFill>
                <a:latin typeface="Arial"/>
                <a:ea typeface="Arial"/>
                <a:cs typeface="Arial"/>
                <a:sym typeface="Arial"/>
              </a:rPr>
              <a:t>Hạn chế ngân sách: Chủ quán cà phê thường không sẵn sàng đầu tư lớn vào việc triển khai các giải pháp phức tạp. Điều này định hướng sử dụng các giải pháp tiết kiệm nhưng vẫn hiệu quả.</a:t>
            </a:r>
          </a:p>
          <a:p>
            <a:pPr algn="l">
              <a:lnSpc>
                <a:spcPts val="2699"/>
              </a:lnSpc>
            </a:pPr>
          </a:p>
        </p:txBody>
      </p:sp>
      <p:sp>
        <p:nvSpPr>
          <p:cNvPr name="TextBox 10" id="10"/>
          <p:cNvSpPr txBox="true"/>
          <p:nvPr/>
        </p:nvSpPr>
        <p:spPr>
          <a:xfrm rot="0">
            <a:off x="-5607463" y="3227418"/>
            <a:ext cx="16405161" cy="420624"/>
          </a:xfrm>
          <a:prstGeom prst="rect">
            <a:avLst/>
          </a:prstGeom>
        </p:spPr>
        <p:txBody>
          <a:bodyPr anchor="t" rtlCol="false" tIns="0" lIns="0" bIns="0" rIns="0">
            <a:spAutoFit/>
          </a:bodyPr>
          <a:lstStyle/>
          <a:p>
            <a:pPr algn="ctr">
              <a:lnSpc>
                <a:spcPts val="2808"/>
              </a:lnSpc>
              <a:spcBef>
                <a:spcPct val="0"/>
              </a:spcBef>
            </a:pPr>
            <a:r>
              <a:rPr lang="en-US" b="true" sz="2600">
                <a:solidFill>
                  <a:srgbClr val="000000"/>
                </a:solidFill>
                <a:latin typeface="Arial Bold"/>
                <a:ea typeface="Arial Bold"/>
                <a:cs typeface="Arial Bold"/>
                <a:sym typeface="Arial Bold"/>
              </a:rPr>
              <a:t>Mục đích</a:t>
            </a:r>
          </a:p>
        </p:txBody>
      </p:sp>
      <p:sp>
        <p:nvSpPr>
          <p:cNvPr name="TextBox 11" id="11"/>
          <p:cNvSpPr txBox="true"/>
          <p:nvPr/>
        </p:nvSpPr>
        <p:spPr>
          <a:xfrm rot="0">
            <a:off x="1882839" y="5934042"/>
            <a:ext cx="2729359" cy="420624"/>
          </a:xfrm>
          <a:prstGeom prst="rect">
            <a:avLst/>
          </a:prstGeom>
        </p:spPr>
        <p:txBody>
          <a:bodyPr anchor="t" rtlCol="false" tIns="0" lIns="0" bIns="0" rIns="0">
            <a:spAutoFit/>
          </a:bodyPr>
          <a:lstStyle/>
          <a:p>
            <a:pPr algn="ctr">
              <a:lnSpc>
                <a:spcPts val="2808"/>
              </a:lnSpc>
              <a:spcBef>
                <a:spcPct val="0"/>
              </a:spcBef>
            </a:pPr>
            <a:r>
              <a:rPr lang="en-US" b="true" sz="2600">
                <a:solidFill>
                  <a:srgbClr val="000000"/>
                </a:solidFill>
                <a:latin typeface="Arial Bold"/>
                <a:ea typeface="Arial Bold"/>
                <a:cs typeface="Arial Bold"/>
                <a:sym typeface="Arial Bold"/>
              </a:rPr>
              <a:t>Lý do chọn đề tài</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48740" y="378190"/>
            <a:ext cx="15590520" cy="1866034"/>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Hướng phát triển</a:t>
            </a:r>
          </a:p>
        </p:txBody>
      </p:sp>
      <p:grpSp>
        <p:nvGrpSpPr>
          <p:cNvPr name="Group 3" id="3"/>
          <p:cNvGrpSpPr/>
          <p:nvPr/>
        </p:nvGrpSpPr>
        <p:grpSpPr>
          <a:xfrm rot="0">
            <a:off x="0" y="806955"/>
            <a:ext cx="192024" cy="1056132"/>
            <a:chOff x="0" y="0"/>
            <a:chExt cx="256032" cy="1408176"/>
          </a:xfrm>
        </p:grpSpPr>
        <p:sp>
          <p:nvSpPr>
            <p:cNvPr name="Freeform 4" id="4"/>
            <p:cNvSpPr/>
            <p:nvPr/>
          </p:nvSpPr>
          <p:spPr>
            <a:xfrm flipH="false" flipV="false" rot="0">
              <a:off x="0" y="0"/>
              <a:ext cx="256032" cy="1408176"/>
            </a:xfrm>
            <a:custGeom>
              <a:avLst/>
              <a:gdLst/>
              <a:ahLst/>
              <a:cxnLst/>
              <a:rect r="r" b="b" t="t" l="l"/>
              <a:pathLst>
                <a:path h="1408176" w="256032">
                  <a:moveTo>
                    <a:pt x="0" y="0"/>
                  </a:moveTo>
                  <a:lnTo>
                    <a:pt x="256032" y="0"/>
                  </a:lnTo>
                  <a:lnTo>
                    <a:pt x="256032" y="1408176"/>
                  </a:lnTo>
                  <a:lnTo>
                    <a:pt x="0" y="1408176"/>
                  </a:lnTo>
                  <a:close/>
                </a:path>
              </a:pathLst>
            </a:custGeom>
            <a:solidFill>
              <a:srgbClr val="E97132"/>
            </a:solidFill>
          </p:spPr>
        </p:sp>
      </p:grpSp>
      <p:grpSp>
        <p:nvGrpSpPr>
          <p:cNvPr name="Group 5" id="5"/>
          <p:cNvGrpSpPr/>
          <p:nvPr/>
        </p:nvGrpSpPr>
        <p:grpSpPr>
          <a:xfrm rot="0">
            <a:off x="1243012" y="3774568"/>
            <a:ext cx="15801975" cy="1639665"/>
            <a:chOff x="0" y="0"/>
            <a:chExt cx="21069300" cy="2186220"/>
          </a:xfrm>
        </p:grpSpPr>
        <p:sp>
          <p:nvSpPr>
            <p:cNvPr name="Freeform 6" id="6"/>
            <p:cNvSpPr/>
            <p:nvPr/>
          </p:nvSpPr>
          <p:spPr>
            <a:xfrm flipH="false" flipV="false" rot="0">
              <a:off x="19050" y="19050"/>
              <a:ext cx="21031200" cy="2148078"/>
            </a:xfrm>
            <a:custGeom>
              <a:avLst/>
              <a:gdLst/>
              <a:ahLst/>
              <a:cxnLst/>
              <a:rect r="r" b="b" t="t" l="l"/>
              <a:pathLst>
                <a:path h="2148078" w="21031200">
                  <a:moveTo>
                    <a:pt x="0" y="358013"/>
                  </a:moveTo>
                  <a:cubicBezTo>
                    <a:pt x="0" y="160274"/>
                    <a:pt x="162814" y="0"/>
                    <a:pt x="363728" y="0"/>
                  </a:cubicBezTo>
                  <a:lnTo>
                    <a:pt x="20667472" y="0"/>
                  </a:lnTo>
                  <a:cubicBezTo>
                    <a:pt x="20868385" y="0"/>
                    <a:pt x="21031200" y="160274"/>
                    <a:pt x="21031200" y="358013"/>
                  </a:cubicBezTo>
                  <a:lnTo>
                    <a:pt x="21031200" y="1790065"/>
                  </a:lnTo>
                  <a:cubicBezTo>
                    <a:pt x="21031200" y="1987804"/>
                    <a:pt x="20868385" y="2148078"/>
                    <a:pt x="20667472" y="2148078"/>
                  </a:cubicBezTo>
                  <a:lnTo>
                    <a:pt x="363728" y="2148078"/>
                  </a:lnTo>
                  <a:cubicBezTo>
                    <a:pt x="162814" y="2148078"/>
                    <a:pt x="0" y="1987804"/>
                    <a:pt x="0" y="1790065"/>
                  </a:cubicBezTo>
                  <a:close/>
                </a:path>
              </a:pathLst>
            </a:custGeom>
            <a:solidFill>
              <a:srgbClr val="E97132"/>
            </a:solidFill>
          </p:spPr>
        </p:sp>
        <p:sp>
          <p:nvSpPr>
            <p:cNvPr name="Freeform 7" id="7"/>
            <p:cNvSpPr/>
            <p:nvPr/>
          </p:nvSpPr>
          <p:spPr>
            <a:xfrm flipH="false" flipV="false" rot="0">
              <a:off x="0" y="0"/>
              <a:ext cx="21069300" cy="2186178"/>
            </a:xfrm>
            <a:custGeom>
              <a:avLst/>
              <a:gdLst/>
              <a:ahLst/>
              <a:cxnLst/>
              <a:rect r="r" b="b" t="t" l="l"/>
              <a:pathLst>
                <a:path h="2186178" w="21069300">
                  <a:moveTo>
                    <a:pt x="0" y="377063"/>
                  </a:moveTo>
                  <a:cubicBezTo>
                    <a:pt x="0" y="168529"/>
                    <a:pt x="171704" y="0"/>
                    <a:pt x="382778" y="0"/>
                  </a:cubicBezTo>
                  <a:lnTo>
                    <a:pt x="20686522" y="0"/>
                  </a:lnTo>
                  <a:lnTo>
                    <a:pt x="20686522" y="19050"/>
                  </a:lnTo>
                  <a:lnTo>
                    <a:pt x="20686522" y="0"/>
                  </a:lnTo>
                  <a:cubicBezTo>
                    <a:pt x="20897596" y="0"/>
                    <a:pt x="21069300" y="168529"/>
                    <a:pt x="21069300" y="377063"/>
                  </a:cubicBezTo>
                  <a:lnTo>
                    <a:pt x="21050250" y="377063"/>
                  </a:lnTo>
                  <a:lnTo>
                    <a:pt x="21069300" y="377063"/>
                  </a:lnTo>
                  <a:lnTo>
                    <a:pt x="21069300" y="1809115"/>
                  </a:lnTo>
                  <a:lnTo>
                    <a:pt x="21050250" y="1809115"/>
                  </a:lnTo>
                  <a:lnTo>
                    <a:pt x="21069300" y="1809115"/>
                  </a:lnTo>
                  <a:cubicBezTo>
                    <a:pt x="21069300" y="2017649"/>
                    <a:pt x="20897596" y="2186178"/>
                    <a:pt x="20686522" y="2186178"/>
                  </a:cubicBezTo>
                  <a:lnTo>
                    <a:pt x="20686522" y="2167128"/>
                  </a:lnTo>
                  <a:lnTo>
                    <a:pt x="20686522" y="2186178"/>
                  </a:lnTo>
                  <a:lnTo>
                    <a:pt x="382778" y="2186178"/>
                  </a:lnTo>
                  <a:lnTo>
                    <a:pt x="382778" y="2167128"/>
                  </a:lnTo>
                  <a:lnTo>
                    <a:pt x="382778" y="2186178"/>
                  </a:lnTo>
                  <a:cubicBezTo>
                    <a:pt x="171704" y="2186178"/>
                    <a:pt x="0" y="2017649"/>
                    <a:pt x="0" y="1809115"/>
                  </a:cubicBezTo>
                  <a:lnTo>
                    <a:pt x="0" y="377063"/>
                  </a:lnTo>
                  <a:lnTo>
                    <a:pt x="19050" y="377063"/>
                  </a:lnTo>
                  <a:lnTo>
                    <a:pt x="0" y="377063"/>
                  </a:lnTo>
                  <a:moveTo>
                    <a:pt x="38100" y="377063"/>
                  </a:moveTo>
                  <a:lnTo>
                    <a:pt x="38100" y="1809115"/>
                  </a:lnTo>
                  <a:lnTo>
                    <a:pt x="19050" y="1809115"/>
                  </a:lnTo>
                  <a:lnTo>
                    <a:pt x="38100" y="1809115"/>
                  </a:lnTo>
                  <a:cubicBezTo>
                    <a:pt x="38100" y="1996059"/>
                    <a:pt x="192151" y="2148078"/>
                    <a:pt x="382778" y="2148078"/>
                  </a:cubicBezTo>
                  <a:lnTo>
                    <a:pt x="20686522" y="2148078"/>
                  </a:lnTo>
                  <a:cubicBezTo>
                    <a:pt x="20877149" y="2148078"/>
                    <a:pt x="21031200" y="1996059"/>
                    <a:pt x="21031200" y="1809115"/>
                  </a:cubicBezTo>
                  <a:lnTo>
                    <a:pt x="21031200" y="377063"/>
                  </a:lnTo>
                  <a:cubicBezTo>
                    <a:pt x="21031200" y="190119"/>
                    <a:pt x="20877149" y="38100"/>
                    <a:pt x="20686522" y="38100"/>
                  </a:cubicBezTo>
                  <a:lnTo>
                    <a:pt x="382778" y="38100"/>
                  </a:lnTo>
                  <a:lnTo>
                    <a:pt x="382778" y="19050"/>
                  </a:lnTo>
                  <a:lnTo>
                    <a:pt x="382778" y="38100"/>
                  </a:lnTo>
                  <a:cubicBezTo>
                    <a:pt x="192151" y="38100"/>
                    <a:pt x="38100" y="190119"/>
                    <a:pt x="38100" y="377063"/>
                  </a:cubicBezTo>
                  <a:close/>
                </a:path>
              </a:pathLst>
            </a:custGeom>
            <a:solidFill>
              <a:srgbClr val="FFFFFF"/>
            </a:solidFill>
          </p:spPr>
        </p:sp>
      </p:grpSp>
      <p:sp>
        <p:nvSpPr>
          <p:cNvPr name="TextBox 8" id="8"/>
          <p:cNvSpPr txBox="true"/>
          <p:nvPr/>
        </p:nvSpPr>
        <p:spPr>
          <a:xfrm rot="0">
            <a:off x="1422243" y="3793618"/>
            <a:ext cx="15438942" cy="1939290"/>
          </a:xfrm>
          <a:prstGeom prst="rect">
            <a:avLst/>
          </a:prstGeom>
        </p:spPr>
        <p:txBody>
          <a:bodyPr anchor="t" rtlCol="false" tIns="0" lIns="0" bIns="0" rIns="0">
            <a:spAutoFit/>
          </a:bodyPr>
          <a:lstStyle/>
          <a:p>
            <a:pPr algn="l">
              <a:lnSpc>
                <a:spcPts val="3780"/>
              </a:lnSpc>
            </a:pPr>
            <a:r>
              <a:rPr lang="en-US" sz="3500">
                <a:solidFill>
                  <a:srgbClr val="FFFFFF"/>
                </a:solidFill>
                <a:latin typeface="Arimo"/>
                <a:ea typeface="Arimo"/>
                <a:cs typeface="Arimo"/>
                <a:sym typeface="Arimo"/>
              </a:rPr>
              <a:t>-Tính năng quản lý kho: Thêm tính năng theo dõi tồn kho của nguyên liệu, tự động cảnh báo khi nguyên liệu sắp hết hoặc cần nhập thêm, giúp tối ưu hóa việc quản lý nguyên liệu.</a:t>
            </a:r>
          </a:p>
          <a:p>
            <a:pPr algn="l">
              <a:lnSpc>
                <a:spcPts val="3780"/>
              </a:lnSpc>
            </a:pPr>
          </a:p>
        </p:txBody>
      </p:sp>
      <p:grpSp>
        <p:nvGrpSpPr>
          <p:cNvPr name="Group 9" id="9"/>
          <p:cNvGrpSpPr/>
          <p:nvPr/>
        </p:nvGrpSpPr>
        <p:grpSpPr>
          <a:xfrm rot="0">
            <a:off x="1243012" y="5502298"/>
            <a:ext cx="15801975" cy="2116337"/>
            <a:chOff x="0" y="0"/>
            <a:chExt cx="21069300" cy="2821782"/>
          </a:xfrm>
        </p:grpSpPr>
        <p:sp>
          <p:nvSpPr>
            <p:cNvPr name="Freeform 10" id="10"/>
            <p:cNvSpPr/>
            <p:nvPr/>
          </p:nvSpPr>
          <p:spPr>
            <a:xfrm flipH="false" flipV="false" rot="0">
              <a:off x="19050" y="24588"/>
              <a:ext cx="21031200" cy="2772552"/>
            </a:xfrm>
            <a:custGeom>
              <a:avLst/>
              <a:gdLst/>
              <a:ahLst/>
              <a:cxnLst/>
              <a:rect r="r" b="b" t="t" l="l"/>
              <a:pathLst>
                <a:path h="2772552" w="21031200">
                  <a:moveTo>
                    <a:pt x="0" y="462092"/>
                  </a:moveTo>
                  <a:cubicBezTo>
                    <a:pt x="0" y="206868"/>
                    <a:pt x="162814" y="0"/>
                    <a:pt x="363728" y="0"/>
                  </a:cubicBezTo>
                  <a:lnTo>
                    <a:pt x="20667472" y="0"/>
                  </a:lnTo>
                  <a:cubicBezTo>
                    <a:pt x="20868385" y="0"/>
                    <a:pt x="21031200" y="206868"/>
                    <a:pt x="21031200" y="462092"/>
                  </a:cubicBezTo>
                  <a:lnTo>
                    <a:pt x="21031200" y="2310460"/>
                  </a:lnTo>
                  <a:cubicBezTo>
                    <a:pt x="21031200" y="2565684"/>
                    <a:pt x="20868385" y="2772552"/>
                    <a:pt x="20667472" y="2772552"/>
                  </a:cubicBezTo>
                  <a:lnTo>
                    <a:pt x="363728" y="2772552"/>
                  </a:lnTo>
                  <a:cubicBezTo>
                    <a:pt x="162814" y="2772552"/>
                    <a:pt x="0" y="2565684"/>
                    <a:pt x="0" y="2310460"/>
                  </a:cubicBezTo>
                  <a:close/>
                </a:path>
              </a:pathLst>
            </a:custGeom>
            <a:solidFill>
              <a:srgbClr val="B2241E"/>
            </a:solidFill>
          </p:spPr>
        </p:sp>
        <p:sp>
          <p:nvSpPr>
            <p:cNvPr name="Freeform 11" id="11"/>
            <p:cNvSpPr/>
            <p:nvPr/>
          </p:nvSpPr>
          <p:spPr>
            <a:xfrm flipH="false" flipV="false" rot="0">
              <a:off x="0" y="0"/>
              <a:ext cx="21069300" cy="2821728"/>
            </a:xfrm>
            <a:custGeom>
              <a:avLst/>
              <a:gdLst/>
              <a:ahLst/>
              <a:cxnLst/>
              <a:rect r="r" b="b" t="t" l="l"/>
              <a:pathLst>
                <a:path h="2821728" w="21069300">
                  <a:moveTo>
                    <a:pt x="0" y="486680"/>
                  </a:moveTo>
                  <a:cubicBezTo>
                    <a:pt x="0" y="217523"/>
                    <a:pt x="171704" y="0"/>
                    <a:pt x="382778" y="0"/>
                  </a:cubicBezTo>
                  <a:lnTo>
                    <a:pt x="20686522" y="0"/>
                  </a:lnTo>
                  <a:lnTo>
                    <a:pt x="20686522" y="24588"/>
                  </a:lnTo>
                  <a:lnTo>
                    <a:pt x="20686522" y="0"/>
                  </a:lnTo>
                  <a:cubicBezTo>
                    <a:pt x="20897596" y="0"/>
                    <a:pt x="21069300" y="217523"/>
                    <a:pt x="21069300" y="486680"/>
                  </a:cubicBezTo>
                  <a:lnTo>
                    <a:pt x="21050250" y="486680"/>
                  </a:lnTo>
                  <a:lnTo>
                    <a:pt x="21069300" y="486680"/>
                  </a:lnTo>
                  <a:lnTo>
                    <a:pt x="21069300" y="2335048"/>
                  </a:lnTo>
                  <a:lnTo>
                    <a:pt x="21050250" y="2335048"/>
                  </a:lnTo>
                  <a:lnTo>
                    <a:pt x="21069300" y="2335048"/>
                  </a:lnTo>
                  <a:cubicBezTo>
                    <a:pt x="21069300" y="2604205"/>
                    <a:pt x="20897596" y="2821728"/>
                    <a:pt x="20686522" y="2821728"/>
                  </a:cubicBezTo>
                  <a:lnTo>
                    <a:pt x="20686522" y="2797140"/>
                  </a:lnTo>
                  <a:lnTo>
                    <a:pt x="20686522" y="2821728"/>
                  </a:lnTo>
                  <a:lnTo>
                    <a:pt x="382778" y="2821728"/>
                  </a:lnTo>
                  <a:lnTo>
                    <a:pt x="382778" y="2797140"/>
                  </a:lnTo>
                  <a:lnTo>
                    <a:pt x="382778" y="2821728"/>
                  </a:lnTo>
                  <a:cubicBezTo>
                    <a:pt x="171704" y="2821728"/>
                    <a:pt x="0" y="2604205"/>
                    <a:pt x="0" y="2335048"/>
                  </a:cubicBezTo>
                  <a:lnTo>
                    <a:pt x="0" y="486680"/>
                  </a:lnTo>
                  <a:lnTo>
                    <a:pt x="19050" y="486680"/>
                  </a:lnTo>
                  <a:lnTo>
                    <a:pt x="0" y="486680"/>
                  </a:lnTo>
                  <a:moveTo>
                    <a:pt x="38100" y="486680"/>
                  </a:moveTo>
                  <a:lnTo>
                    <a:pt x="38100" y="2335048"/>
                  </a:lnTo>
                  <a:lnTo>
                    <a:pt x="19050" y="2335048"/>
                  </a:lnTo>
                  <a:lnTo>
                    <a:pt x="38100" y="2335048"/>
                  </a:lnTo>
                  <a:cubicBezTo>
                    <a:pt x="38100" y="2576339"/>
                    <a:pt x="192151" y="2772552"/>
                    <a:pt x="382778" y="2772552"/>
                  </a:cubicBezTo>
                  <a:lnTo>
                    <a:pt x="20686522" y="2772552"/>
                  </a:lnTo>
                  <a:cubicBezTo>
                    <a:pt x="20877149" y="2772552"/>
                    <a:pt x="21031200" y="2576339"/>
                    <a:pt x="21031200" y="2335048"/>
                  </a:cubicBezTo>
                  <a:lnTo>
                    <a:pt x="21031200" y="486680"/>
                  </a:lnTo>
                  <a:cubicBezTo>
                    <a:pt x="21031200" y="245389"/>
                    <a:pt x="20877149" y="49176"/>
                    <a:pt x="20686522" y="49176"/>
                  </a:cubicBezTo>
                  <a:lnTo>
                    <a:pt x="382778" y="49176"/>
                  </a:lnTo>
                  <a:lnTo>
                    <a:pt x="382778" y="24588"/>
                  </a:lnTo>
                  <a:lnTo>
                    <a:pt x="382778" y="49176"/>
                  </a:lnTo>
                  <a:cubicBezTo>
                    <a:pt x="192151" y="49176"/>
                    <a:pt x="38100" y="245389"/>
                    <a:pt x="38100" y="486680"/>
                  </a:cubicBezTo>
                  <a:close/>
                </a:path>
              </a:pathLst>
            </a:custGeom>
            <a:solidFill>
              <a:srgbClr val="FFFFFF"/>
            </a:solidFill>
          </p:spPr>
        </p:sp>
      </p:grpSp>
      <p:sp>
        <p:nvSpPr>
          <p:cNvPr name="TextBox 12" id="12"/>
          <p:cNvSpPr txBox="true"/>
          <p:nvPr/>
        </p:nvSpPr>
        <p:spPr>
          <a:xfrm rot="0">
            <a:off x="1424529" y="5630167"/>
            <a:ext cx="15438942" cy="2308479"/>
          </a:xfrm>
          <a:prstGeom prst="rect">
            <a:avLst/>
          </a:prstGeom>
        </p:spPr>
        <p:txBody>
          <a:bodyPr anchor="t" rtlCol="false" tIns="0" lIns="0" bIns="0" rIns="0">
            <a:spAutoFit/>
          </a:bodyPr>
          <a:lstStyle/>
          <a:p>
            <a:pPr algn="l">
              <a:lnSpc>
                <a:spcPts val="3672"/>
              </a:lnSpc>
            </a:pPr>
            <a:r>
              <a:rPr lang="en-US" sz="3400">
                <a:solidFill>
                  <a:srgbClr val="FFFFFF"/>
                </a:solidFill>
                <a:latin typeface="Arimo"/>
                <a:ea typeface="Arimo"/>
                <a:cs typeface="Arimo"/>
                <a:sym typeface="Arimo"/>
              </a:rPr>
              <a:t>-Tích hợp thanh toán qua nhiều phương thức: Hiện tại, ứng dụng chỉ hỗ trợ một phương thức thanh toán cơ bản. Trong tương lai, có thể tích hợp thêm các phương thức thanh toán trực tuyến phổ biến như thẻ tín dụng, ví điện tử (Momo, ZaloPay, v.v.) để mở rộng sự thuận tiện cho người dùng.</a:t>
            </a:r>
          </a:p>
          <a:p>
            <a:pPr algn="l">
              <a:lnSpc>
                <a:spcPts val="3564"/>
              </a:lnSpc>
            </a:pPr>
          </a:p>
        </p:txBody>
      </p:sp>
      <p:grpSp>
        <p:nvGrpSpPr>
          <p:cNvPr name="Group 13" id="13"/>
          <p:cNvGrpSpPr/>
          <p:nvPr/>
        </p:nvGrpSpPr>
        <p:grpSpPr>
          <a:xfrm rot="0">
            <a:off x="1243013" y="7704360"/>
            <a:ext cx="15801975" cy="1639665"/>
            <a:chOff x="0" y="0"/>
            <a:chExt cx="21069300" cy="2186220"/>
          </a:xfrm>
        </p:grpSpPr>
        <p:sp>
          <p:nvSpPr>
            <p:cNvPr name="Freeform 14" id="14"/>
            <p:cNvSpPr/>
            <p:nvPr/>
          </p:nvSpPr>
          <p:spPr>
            <a:xfrm flipH="false" flipV="false" rot="0">
              <a:off x="19050" y="19050"/>
              <a:ext cx="21031200" cy="2148078"/>
            </a:xfrm>
            <a:custGeom>
              <a:avLst/>
              <a:gdLst/>
              <a:ahLst/>
              <a:cxnLst/>
              <a:rect r="r" b="b" t="t" l="l"/>
              <a:pathLst>
                <a:path h="2148078" w="21031200">
                  <a:moveTo>
                    <a:pt x="0" y="358013"/>
                  </a:moveTo>
                  <a:cubicBezTo>
                    <a:pt x="0" y="160274"/>
                    <a:pt x="162814" y="0"/>
                    <a:pt x="363728" y="0"/>
                  </a:cubicBezTo>
                  <a:lnTo>
                    <a:pt x="20667472" y="0"/>
                  </a:lnTo>
                  <a:cubicBezTo>
                    <a:pt x="20868385" y="0"/>
                    <a:pt x="21031200" y="160274"/>
                    <a:pt x="21031200" y="358013"/>
                  </a:cubicBezTo>
                  <a:lnTo>
                    <a:pt x="21031200" y="1790065"/>
                  </a:lnTo>
                  <a:cubicBezTo>
                    <a:pt x="21031200" y="1987804"/>
                    <a:pt x="20868385" y="2148078"/>
                    <a:pt x="20667472" y="2148078"/>
                  </a:cubicBezTo>
                  <a:lnTo>
                    <a:pt x="363728" y="2148078"/>
                  </a:lnTo>
                  <a:cubicBezTo>
                    <a:pt x="162814" y="2148078"/>
                    <a:pt x="0" y="1987804"/>
                    <a:pt x="0" y="1790065"/>
                  </a:cubicBezTo>
                  <a:close/>
                </a:path>
              </a:pathLst>
            </a:custGeom>
            <a:solidFill>
              <a:srgbClr val="6B192E"/>
            </a:solidFill>
          </p:spPr>
        </p:sp>
        <p:sp>
          <p:nvSpPr>
            <p:cNvPr name="Freeform 15" id="15"/>
            <p:cNvSpPr/>
            <p:nvPr/>
          </p:nvSpPr>
          <p:spPr>
            <a:xfrm flipH="false" flipV="false" rot="0">
              <a:off x="0" y="0"/>
              <a:ext cx="21069300" cy="2186178"/>
            </a:xfrm>
            <a:custGeom>
              <a:avLst/>
              <a:gdLst/>
              <a:ahLst/>
              <a:cxnLst/>
              <a:rect r="r" b="b" t="t" l="l"/>
              <a:pathLst>
                <a:path h="2186178" w="21069300">
                  <a:moveTo>
                    <a:pt x="0" y="377063"/>
                  </a:moveTo>
                  <a:cubicBezTo>
                    <a:pt x="0" y="168529"/>
                    <a:pt x="171704" y="0"/>
                    <a:pt x="382778" y="0"/>
                  </a:cubicBezTo>
                  <a:lnTo>
                    <a:pt x="20686522" y="0"/>
                  </a:lnTo>
                  <a:lnTo>
                    <a:pt x="20686522" y="19050"/>
                  </a:lnTo>
                  <a:lnTo>
                    <a:pt x="20686522" y="0"/>
                  </a:lnTo>
                  <a:cubicBezTo>
                    <a:pt x="20897596" y="0"/>
                    <a:pt x="21069300" y="168529"/>
                    <a:pt x="21069300" y="377063"/>
                  </a:cubicBezTo>
                  <a:lnTo>
                    <a:pt x="21050250" y="377063"/>
                  </a:lnTo>
                  <a:lnTo>
                    <a:pt x="21069300" y="377063"/>
                  </a:lnTo>
                  <a:lnTo>
                    <a:pt x="21069300" y="1809115"/>
                  </a:lnTo>
                  <a:lnTo>
                    <a:pt x="21050250" y="1809115"/>
                  </a:lnTo>
                  <a:lnTo>
                    <a:pt x="21069300" y="1809115"/>
                  </a:lnTo>
                  <a:cubicBezTo>
                    <a:pt x="21069300" y="2017649"/>
                    <a:pt x="20897596" y="2186178"/>
                    <a:pt x="20686522" y="2186178"/>
                  </a:cubicBezTo>
                  <a:lnTo>
                    <a:pt x="20686522" y="2167128"/>
                  </a:lnTo>
                  <a:lnTo>
                    <a:pt x="20686522" y="2186178"/>
                  </a:lnTo>
                  <a:lnTo>
                    <a:pt x="382778" y="2186178"/>
                  </a:lnTo>
                  <a:lnTo>
                    <a:pt x="382778" y="2167128"/>
                  </a:lnTo>
                  <a:lnTo>
                    <a:pt x="382778" y="2186178"/>
                  </a:lnTo>
                  <a:cubicBezTo>
                    <a:pt x="171704" y="2186178"/>
                    <a:pt x="0" y="2017649"/>
                    <a:pt x="0" y="1809115"/>
                  </a:cubicBezTo>
                  <a:lnTo>
                    <a:pt x="0" y="377063"/>
                  </a:lnTo>
                  <a:lnTo>
                    <a:pt x="19050" y="377063"/>
                  </a:lnTo>
                  <a:lnTo>
                    <a:pt x="0" y="377063"/>
                  </a:lnTo>
                  <a:moveTo>
                    <a:pt x="38100" y="377063"/>
                  </a:moveTo>
                  <a:lnTo>
                    <a:pt x="38100" y="1809115"/>
                  </a:lnTo>
                  <a:lnTo>
                    <a:pt x="19050" y="1809115"/>
                  </a:lnTo>
                  <a:lnTo>
                    <a:pt x="38100" y="1809115"/>
                  </a:lnTo>
                  <a:cubicBezTo>
                    <a:pt x="38100" y="1996059"/>
                    <a:pt x="192151" y="2148078"/>
                    <a:pt x="382778" y="2148078"/>
                  </a:cubicBezTo>
                  <a:lnTo>
                    <a:pt x="20686522" y="2148078"/>
                  </a:lnTo>
                  <a:cubicBezTo>
                    <a:pt x="20877149" y="2148078"/>
                    <a:pt x="21031200" y="1996059"/>
                    <a:pt x="21031200" y="1809115"/>
                  </a:cubicBezTo>
                  <a:lnTo>
                    <a:pt x="21031200" y="377063"/>
                  </a:lnTo>
                  <a:cubicBezTo>
                    <a:pt x="21031200" y="190119"/>
                    <a:pt x="20877149" y="38100"/>
                    <a:pt x="20686522" y="38100"/>
                  </a:cubicBezTo>
                  <a:lnTo>
                    <a:pt x="382778" y="38100"/>
                  </a:lnTo>
                  <a:lnTo>
                    <a:pt x="382778" y="19050"/>
                  </a:lnTo>
                  <a:lnTo>
                    <a:pt x="382778" y="38100"/>
                  </a:lnTo>
                  <a:cubicBezTo>
                    <a:pt x="192151" y="38100"/>
                    <a:pt x="38100" y="190119"/>
                    <a:pt x="38100" y="377063"/>
                  </a:cubicBezTo>
                  <a:close/>
                </a:path>
              </a:pathLst>
            </a:custGeom>
            <a:solidFill>
              <a:srgbClr val="FFFFFF"/>
            </a:solidFill>
          </p:spPr>
        </p:sp>
      </p:grpSp>
      <p:sp>
        <p:nvSpPr>
          <p:cNvPr name="TextBox 16" id="16"/>
          <p:cNvSpPr txBox="true"/>
          <p:nvPr/>
        </p:nvSpPr>
        <p:spPr>
          <a:xfrm rot="0">
            <a:off x="1424529" y="7723410"/>
            <a:ext cx="15438942" cy="1939290"/>
          </a:xfrm>
          <a:prstGeom prst="rect">
            <a:avLst/>
          </a:prstGeom>
        </p:spPr>
        <p:txBody>
          <a:bodyPr anchor="t" rtlCol="false" tIns="0" lIns="0" bIns="0" rIns="0">
            <a:spAutoFit/>
          </a:bodyPr>
          <a:lstStyle/>
          <a:p>
            <a:pPr algn="l">
              <a:lnSpc>
                <a:spcPts val="3780"/>
              </a:lnSpc>
            </a:pPr>
            <a:r>
              <a:rPr lang="en-US" sz="3500">
                <a:solidFill>
                  <a:srgbClr val="FFFFFF"/>
                </a:solidFill>
                <a:latin typeface="Arimo"/>
                <a:ea typeface="Arimo"/>
                <a:cs typeface="Arimo"/>
                <a:sym typeface="Arimo"/>
              </a:rPr>
              <a:t>-Hệ thống báo cáo và phân tích dữ liệu: Cung cấp các báo cáo chi tiết về doanh thu, số lượng đơn hàng và xu hướng tiêu dùng, từ đó hỗ trợ quản lý quán cafe trong việc đưa ra các quyết định chiến lược.</a:t>
            </a:r>
          </a:p>
          <a:p>
            <a:pPr algn="l">
              <a:lnSpc>
                <a:spcPts val="3780"/>
              </a:lnSpc>
            </a:pP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48740" y="536257"/>
            <a:ext cx="15590520" cy="1954054"/>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Kết Luận</a:t>
            </a:r>
          </a:p>
        </p:txBody>
      </p:sp>
      <p:grpSp>
        <p:nvGrpSpPr>
          <p:cNvPr name="Group 3" id="3"/>
          <p:cNvGrpSpPr/>
          <p:nvPr/>
        </p:nvGrpSpPr>
        <p:grpSpPr>
          <a:xfrm rot="0">
            <a:off x="1348740" y="2719388"/>
            <a:ext cx="13445490" cy="1996202"/>
            <a:chOff x="0" y="0"/>
            <a:chExt cx="17927320" cy="2661602"/>
          </a:xfrm>
        </p:grpSpPr>
        <p:sp>
          <p:nvSpPr>
            <p:cNvPr name="Freeform 4" id="4"/>
            <p:cNvSpPr/>
            <p:nvPr/>
          </p:nvSpPr>
          <p:spPr>
            <a:xfrm flipH="false" flipV="false" rot="0">
              <a:off x="25400" y="25400"/>
              <a:ext cx="17876520" cy="2610866"/>
            </a:xfrm>
            <a:custGeom>
              <a:avLst/>
              <a:gdLst/>
              <a:ahLst/>
              <a:cxnLst/>
              <a:rect r="r" b="b" t="t" l="l"/>
              <a:pathLst>
                <a:path h="2610866" w="17876520">
                  <a:moveTo>
                    <a:pt x="0" y="261112"/>
                  </a:moveTo>
                  <a:cubicBezTo>
                    <a:pt x="0" y="116840"/>
                    <a:pt x="118872" y="0"/>
                    <a:pt x="265430" y="0"/>
                  </a:cubicBezTo>
                  <a:lnTo>
                    <a:pt x="17611089" y="0"/>
                  </a:lnTo>
                  <a:cubicBezTo>
                    <a:pt x="17757648" y="0"/>
                    <a:pt x="17876520" y="116840"/>
                    <a:pt x="17876520" y="261112"/>
                  </a:cubicBezTo>
                  <a:lnTo>
                    <a:pt x="17876520" y="2349754"/>
                  </a:lnTo>
                  <a:cubicBezTo>
                    <a:pt x="17876520" y="2493899"/>
                    <a:pt x="17757648" y="2610866"/>
                    <a:pt x="17611089" y="2610866"/>
                  </a:cubicBezTo>
                  <a:lnTo>
                    <a:pt x="265430" y="2610866"/>
                  </a:lnTo>
                  <a:cubicBezTo>
                    <a:pt x="118872" y="2610866"/>
                    <a:pt x="0" y="2494026"/>
                    <a:pt x="0" y="2349754"/>
                  </a:cubicBezTo>
                  <a:close/>
                </a:path>
              </a:pathLst>
            </a:custGeom>
            <a:solidFill>
              <a:srgbClr val="E97132"/>
            </a:solidFill>
          </p:spPr>
        </p:sp>
        <p:sp>
          <p:nvSpPr>
            <p:cNvPr name="Freeform 5" id="5"/>
            <p:cNvSpPr/>
            <p:nvPr/>
          </p:nvSpPr>
          <p:spPr>
            <a:xfrm flipH="false" flipV="false" rot="0">
              <a:off x="0" y="0"/>
              <a:ext cx="17927320" cy="2661666"/>
            </a:xfrm>
            <a:custGeom>
              <a:avLst/>
              <a:gdLst/>
              <a:ahLst/>
              <a:cxnLst/>
              <a:rect r="r" b="b" t="t" l="l"/>
              <a:pathLst>
                <a:path h="2661666" w="17927320">
                  <a:moveTo>
                    <a:pt x="0" y="286512"/>
                  </a:moveTo>
                  <a:cubicBezTo>
                    <a:pt x="0" y="127889"/>
                    <a:pt x="130556" y="0"/>
                    <a:pt x="290830" y="0"/>
                  </a:cubicBezTo>
                  <a:lnTo>
                    <a:pt x="17636489" y="0"/>
                  </a:lnTo>
                  <a:lnTo>
                    <a:pt x="17636489" y="25400"/>
                  </a:lnTo>
                  <a:lnTo>
                    <a:pt x="17636489" y="0"/>
                  </a:lnTo>
                  <a:cubicBezTo>
                    <a:pt x="17796763" y="0"/>
                    <a:pt x="17927320" y="127889"/>
                    <a:pt x="17927320" y="286512"/>
                  </a:cubicBezTo>
                  <a:lnTo>
                    <a:pt x="17901920" y="286512"/>
                  </a:lnTo>
                  <a:lnTo>
                    <a:pt x="17927320" y="286512"/>
                  </a:lnTo>
                  <a:lnTo>
                    <a:pt x="17927320" y="2375154"/>
                  </a:lnTo>
                  <a:lnTo>
                    <a:pt x="17901920" y="2375154"/>
                  </a:lnTo>
                  <a:lnTo>
                    <a:pt x="17927320" y="2375154"/>
                  </a:lnTo>
                  <a:cubicBezTo>
                    <a:pt x="17927320" y="2533777"/>
                    <a:pt x="17796763" y="2661666"/>
                    <a:pt x="17636489" y="2661666"/>
                  </a:cubicBezTo>
                  <a:lnTo>
                    <a:pt x="17636489" y="2636266"/>
                  </a:lnTo>
                  <a:lnTo>
                    <a:pt x="17636489" y="2661666"/>
                  </a:lnTo>
                  <a:lnTo>
                    <a:pt x="290830" y="2661666"/>
                  </a:lnTo>
                  <a:lnTo>
                    <a:pt x="290830" y="2636266"/>
                  </a:lnTo>
                  <a:lnTo>
                    <a:pt x="290830" y="2661666"/>
                  </a:lnTo>
                  <a:cubicBezTo>
                    <a:pt x="130556" y="2661539"/>
                    <a:pt x="0" y="2533777"/>
                    <a:pt x="0" y="2375154"/>
                  </a:cubicBezTo>
                  <a:lnTo>
                    <a:pt x="0" y="286512"/>
                  </a:lnTo>
                  <a:lnTo>
                    <a:pt x="25400" y="286512"/>
                  </a:lnTo>
                  <a:lnTo>
                    <a:pt x="0" y="286512"/>
                  </a:lnTo>
                  <a:moveTo>
                    <a:pt x="50800" y="286512"/>
                  </a:moveTo>
                  <a:lnTo>
                    <a:pt x="50800" y="2375154"/>
                  </a:lnTo>
                  <a:lnTo>
                    <a:pt x="25400" y="2375154"/>
                  </a:lnTo>
                  <a:lnTo>
                    <a:pt x="50800" y="2375154"/>
                  </a:lnTo>
                  <a:cubicBezTo>
                    <a:pt x="50800" y="2504948"/>
                    <a:pt x="157861" y="2610866"/>
                    <a:pt x="290830" y="2610866"/>
                  </a:cubicBezTo>
                  <a:lnTo>
                    <a:pt x="17636489" y="2610866"/>
                  </a:lnTo>
                  <a:cubicBezTo>
                    <a:pt x="17769458" y="2610866"/>
                    <a:pt x="17876520" y="2504948"/>
                    <a:pt x="17876520" y="2375154"/>
                  </a:cubicBezTo>
                  <a:lnTo>
                    <a:pt x="17876520" y="286512"/>
                  </a:lnTo>
                  <a:cubicBezTo>
                    <a:pt x="17876520" y="156718"/>
                    <a:pt x="17769458" y="50800"/>
                    <a:pt x="17636489" y="50800"/>
                  </a:cubicBezTo>
                  <a:lnTo>
                    <a:pt x="290830" y="50800"/>
                  </a:lnTo>
                  <a:lnTo>
                    <a:pt x="290830" y="25400"/>
                  </a:lnTo>
                  <a:lnTo>
                    <a:pt x="290830" y="50800"/>
                  </a:lnTo>
                  <a:cubicBezTo>
                    <a:pt x="157861" y="50800"/>
                    <a:pt x="50800" y="156718"/>
                    <a:pt x="50800" y="286512"/>
                  </a:cubicBezTo>
                  <a:close/>
                </a:path>
              </a:pathLst>
            </a:custGeom>
            <a:solidFill>
              <a:srgbClr val="FFFFFF"/>
            </a:solidFill>
          </p:spPr>
        </p:sp>
      </p:grpSp>
      <p:sp>
        <p:nvSpPr>
          <p:cNvPr name="TextBox 6" id="6"/>
          <p:cNvSpPr txBox="true"/>
          <p:nvPr/>
        </p:nvSpPr>
        <p:spPr>
          <a:xfrm rot="0">
            <a:off x="1711468" y="3258775"/>
            <a:ext cx="11187764" cy="1195959"/>
          </a:xfrm>
          <a:prstGeom prst="rect">
            <a:avLst/>
          </a:prstGeom>
        </p:spPr>
        <p:txBody>
          <a:bodyPr anchor="t" rtlCol="false" tIns="0" lIns="0" bIns="0" rIns="0">
            <a:spAutoFit/>
          </a:bodyPr>
          <a:lstStyle/>
          <a:p>
            <a:pPr algn="l">
              <a:lnSpc>
                <a:spcPts val="3078"/>
              </a:lnSpc>
            </a:pPr>
            <a:r>
              <a:rPr lang="en-US" sz="2850">
                <a:solidFill>
                  <a:srgbClr val="FFFFFF"/>
                </a:solidFill>
                <a:latin typeface="Arimo"/>
                <a:ea typeface="Arimo"/>
                <a:cs typeface="Arimo"/>
                <a:sym typeface="Arimo"/>
              </a:rPr>
              <a:t>Em ứng dụng những kiến thức đã tìm hiểu vào thực hiện một dự án cá nhân điều đó giúp em củng cố thêm kiến thức và có thêm rất nhiều kinh nghiệm.</a:t>
            </a:r>
          </a:p>
        </p:txBody>
      </p:sp>
      <p:grpSp>
        <p:nvGrpSpPr>
          <p:cNvPr name="Group 7" id="7"/>
          <p:cNvGrpSpPr/>
          <p:nvPr/>
        </p:nvGrpSpPr>
        <p:grpSpPr>
          <a:xfrm rot="0">
            <a:off x="2421255" y="5003840"/>
            <a:ext cx="13445490" cy="1996202"/>
            <a:chOff x="0" y="0"/>
            <a:chExt cx="17927320" cy="2661602"/>
          </a:xfrm>
        </p:grpSpPr>
        <p:sp>
          <p:nvSpPr>
            <p:cNvPr name="Freeform 8" id="8"/>
            <p:cNvSpPr/>
            <p:nvPr/>
          </p:nvSpPr>
          <p:spPr>
            <a:xfrm flipH="false" flipV="false" rot="0">
              <a:off x="25400" y="25400"/>
              <a:ext cx="17876520" cy="2610866"/>
            </a:xfrm>
            <a:custGeom>
              <a:avLst/>
              <a:gdLst/>
              <a:ahLst/>
              <a:cxnLst/>
              <a:rect r="r" b="b" t="t" l="l"/>
              <a:pathLst>
                <a:path h="2610866" w="17876520">
                  <a:moveTo>
                    <a:pt x="0" y="261112"/>
                  </a:moveTo>
                  <a:cubicBezTo>
                    <a:pt x="0" y="116840"/>
                    <a:pt x="118872" y="0"/>
                    <a:pt x="265430" y="0"/>
                  </a:cubicBezTo>
                  <a:lnTo>
                    <a:pt x="17611089" y="0"/>
                  </a:lnTo>
                  <a:cubicBezTo>
                    <a:pt x="17757648" y="0"/>
                    <a:pt x="17876520" y="116840"/>
                    <a:pt x="17876520" y="261112"/>
                  </a:cubicBezTo>
                  <a:lnTo>
                    <a:pt x="17876520" y="2349754"/>
                  </a:lnTo>
                  <a:cubicBezTo>
                    <a:pt x="17876520" y="2493899"/>
                    <a:pt x="17757648" y="2610866"/>
                    <a:pt x="17611089" y="2610866"/>
                  </a:cubicBezTo>
                  <a:lnTo>
                    <a:pt x="265430" y="2610866"/>
                  </a:lnTo>
                  <a:cubicBezTo>
                    <a:pt x="118872" y="2610866"/>
                    <a:pt x="0" y="2494026"/>
                    <a:pt x="0" y="2349754"/>
                  </a:cubicBezTo>
                  <a:close/>
                </a:path>
              </a:pathLst>
            </a:custGeom>
            <a:solidFill>
              <a:srgbClr val="196B24"/>
            </a:solidFill>
          </p:spPr>
        </p:sp>
        <p:sp>
          <p:nvSpPr>
            <p:cNvPr name="Freeform 9" id="9"/>
            <p:cNvSpPr/>
            <p:nvPr/>
          </p:nvSpPr>
          <p:spPr>
            <a:xfrm flipH="false" flipV="false" rot="0">
              <a:off x="0" y="0"/>
              <a:ext cx="17927320" cy="2661666"/>
            </a:xfrm>
            <a:custGeom>
              <a:avLst/>
              <a:gdLst/>
              <a:ahLst/>
              <a:cxnLst/>
              <a:rect r="r" b="b" t="t" l="l"/>
              <a:pathLst>
                <a:path h="2661666" w="17927320">
                  <a:moveTo>
                    <a:pt x="0" y="286512"/>
                  </a:moveTo>
                  <a:cubicBezTo>
                    <a:pt x="0" y="127889"/>
                    <a:pt x="130556" y="0"/>
                    <a:pt x="290830" y="0"/>
                  </a:cubicBezTo>
                  <a:lnTo>
                    <a:pt x="17636489" y="0"/>
                  </a:lnTo>
                  <a:lnTo>
                    <a:pt x="17636489" y="25400"/>
                  </a:lnTo>
                  <a:lnTo>
                    <a:pt x="17636489" y="0"/>
                  </a:lnTo>
                  <a:cubicBezTo>
                    <a:pt x="17796763" y="0"/>
                    <a:pt x="17927320" y="127889"/>
                    <a:pt x="17927320" y="286512"/>
                  </a:cubicBezTo>
                  <a:lnTo>
                    <a:pt x="17901920" y="286512"/>
                  </a:lnTo>
                  <a:lnTo>
                    <a:pt x="17927320" y="286512"/>
                  </a:lnTo>
                  <a:lnTo>
                    <a:pt x="17927320" y="2375154"/>
                  </a:lnTo>
                  <a:lnTo>
                    <a:pt x="17901920" y="2375154"/>
                  </a:lnTo>
                  <a:lnTo>
                    <a:pt x="17927320" y="2375154"/>
                  </a:lnTo>
                  <a:cubicBezTo>
                    <a:pt x="17927320" y="2533777"/>
                    <a:pt x="17796763" y="2661666"/>
                    <a:pt x="17636489" y="2661666"/>
                  </a:cubicBezTo>
                  <a:lnTo>
                    <a:pt x="17636489" y="2636266"/>
                  </a:lnTo>
                  <a:lnTo>
                    <a:pt x="17636489" y="2661666"/>
                  </a:lnTo>
                  <a:lnTo>
                    <a:pt x="290830" y="2661666"/>
                  </a:lnTo>
                  <a:lnTo>
                    <a:pt x="290830" y="2636266"/>
                  </a:lnTo>
                  <a:lnTo>
                    <a:pt x="290830" y="2661666"/>
                  </a:lnTo>
                  <a:cubicBezTo>
                    <a:pt x="130556" y="2661539"/>
                    <a:pt x="0" y="2533777"/>
                    <a:pt x="0" y="2375154"/>
                  </a:cubicBezTo>
                  <a:lnTo>
                    <a:pt x="0" y="286512"/>
                  </a:lnTo>
                  <a:lnTo>
                    <a:pt x="25400" y="286512"/>
                  </a:lnTo>
                  <a:lnTo>
                    <a:pt x="0" y="286512"/>
                  </a:lnTo>
                  <a:moveTo>
                    <a:pt x="50800" y="286512"/>
                  </a:moveTo>
                  <a:lnTo>
                    <a:pt x="50800" y="2375154"/>
                  </a:lnTo>
                  <a:lnTo>
                    <a:pt x="25400" y="2375154"/>
                  </a:lnTo>
                  <a:lnTo>
                    <a:pt x="50800" y="2375154"/>
                  </a:lnTo>
                  <a:cubicBezTo>
                    <a:pt x="50800" y="2504948"/>
                    <a:pt x="157861" y="2610866"/>
                    <a:pt x="290830" y="2610866"/>
                  </a:cubicBezTo>
                  <a:lnTo>
                    <a:pt x="17636489" y="2610866"/>
                  </a:lnTo>
                  <a:cubicBezTo>
                    <a:pt x="17769458" y="2610866"/>
                    <a:pt x="17876520" y="2504948"/>
                    <a:pt x="17876520" y="2375154"/>
                  </a:cubicBezTo>
                  <a:lnTo>
                    <a:pt x="17876520" y="286512"/>
                  </a:lnTo>
                  <a:cubicBezTo>
                    <a:pt x="17876520" y="156718"/>
                    <a:pt x="17769458" y="50800"/>
                    <a:pt x="17636489" y="50800"/>
                  </a:cubicBezTo>
                  <a:lnTo>
                    <a:pt x="290830" y="50800"/>
                  </a:lnTo>
                  <a:lnTo>
                    <a:pt x="290830" y="25400"/>
                  </a:lnTo>
                  <a:lnTo>
                    <a:pt x="290830" y="50800"/>
                  </a:lnTo>
                  <a:cubicBezTo>
                    <a:pt x="157861" y="50800"/>
                    <a:pt x="50800" y="156718"/>
                    <a:pt x="50800" y="286512"/>
                  </a:cubicBezTo>
                  <a:close/>
                </a:path>
              </a:pathLst>
            </a:custGeom>
            <a:solidFill>
              <a:srgbClr val="FFFFFF"/>
            </a:solidFill>
          </p:spPr>
        </p:sp>
      </p:grpSp>
      <p:sp>
        <p:nvSpPr>
          <p:cNvPr name="TextBox 10" id="10"/>
          <p:cNvSpPr txBox="true"/>
          <p:nvPr/>
        </p:nvSpPr>
        <p:spPr>
          <a:xfrm rot="0">
            <a:off x="2536724" y="5100613"/>
            <a:ext cx="13214581" cy="2202561"/>
          </a:xfrm>
          <a:prstGeom prst="rect">
            <a:avLst/>
          </a:prstGeom>
        </p:spPr>
        <p:txBody>
          <a:bodyPr anchor="t" rtlCol="false" tIns="0" lIns="0" bIns="0" rIns="0">
            <a:spAutoFit/>
          </a:bodyPr>
          <a:lstStyle/>
          <a:p>
            <a:pPr algn="l">
              <a:lnSpc>
                <a:spcPts val="2862"/>
              </a:lnSpc>
            </a:pPr>
            <a:r>
              <a:rPr lang="en-US" sz="2650">
                <a:solidFill>
                  <a:srgbClr val="FFFFFF"/>
                </a:solidFill>
                <a:latin typeface="Arimo"/>
                <a:ea typeface="Arimo"/>
                <a:cs typeface="Arimo"/>
                <a:sym typeface="Arimo"/>
              </a:rPr>
              <a:t> Trong suốt quá trình thực hiện đồ án, em đã được triển khai và phát triển một ứng dụng cafe sử dụng công nghệ Flutter. Qua đó, em đã tìm hiểu và ứng dụng những kỹ thuật hiện đại trong việc xây dựng giao diện người dùng (UI) và trải nghiệm người dùng (UX), cũng như tích hợp các tính năng như quản lý đơn hàng, thanh toán và theo dõi các hoạt động của quán cafe.</a:t>
            </a:r>
          </a:p>
          <a:p>
            <a:pPr algn="l">
              <a:lnSpc>
                <a:spcPts val="2862"/>
              </a:lnSpc>
            </a:pPr>
          </a:p>
        </p:txBody>
      </p:sp>
      <p:grpSp>
        <p:nvGrpSpPr>
          <p:cNvPr name="Group 11" id="11"/>
          <p:cNvGrpSpPr/>
          <p:nvPr/>
        </p:nvGrpSpPr>
        <p:grpSpPr>
          <a:xfrm rot="0">
            <a:off x="3604260" y="7288292"/>
            <a:ext cx="13445490" cy="1996202"/>
            <a:chOff x="0" y="0"/>
            <a:chExt cx="17927320" cy="2661602"/>
          </a:xfrm>
        </p:grpSpPr>
        <p:sp>
          <p:nvSpPr>
            <p:cNvPr name="Freeform 12" id="12"/>
            <p:cNvSpPr/>
            <p:nvPr/>
          </p:nvSpPr>
          <p:spPr>
            <a:xfrm flipH="false" flipV="false" rot="0">
              <a:off x="25400" y="25400"/>
              <a:ext cx="17876520" cy="2610866"/>
            </a:xfrm>
            <a:custGeom>
              <a:avLst/>
              <a:gdLst/>
              <a:ahLst/>
              <a:cxnLst/>
              <a:rect r="r" b="b" t="t" l="l"/>
              <a:pathLst>
                <a:path h="2610866" w="17876520">
                  <a:moveTo>
                    <a:pt x="0" y="261112"/>
                  </a:moveTo>
                  <a:cubicBezTo>
                    <a:pt x="0" y="116840"/>
                    <a:pt x="118872" y="0"/>
                    <a:pt x="265430" y="0"/>
                  </a:cubicBezTo>
                  <a:lnTo>
                    <a:pt x="17611089" y="0"/>
                  </a:lnTo>
                  <a:cubicBezTo>
                    <a:pt x="17757648" y="0"/>
                    <a:pt x="17876520" y="116840"/>
                    <a:pt x="17876520" y="261112"/>
                  </a:cubicBezTo>
                  <a:lnTo>
                    <a:pt x="17876520" y="2349754"/>
                  </a:lnTo>
                  <a:cubicBezTo>
                    <a:pt x="17876520" y="2493899"/>
                    <a:pt x="17757648" y="2610866"/>
                    <a:pt x="17611089" y="2610866"/>
                  </a:cubicBezTo>
                  <a:lnTo>
                    <a:pt x="265430" y="2610866"/>
                  </a:lnTo>
                  <a:cubicBezTo>
                    <a:pt x="118872" y="2610866"/>
                    <a:pt x="0" y="2494026"/>
                    <a:pt x="0" y="2349754"/>
                  </a:cubicBezTo>
                  <a:close/>
                </a:path>
              </a:pathLst>
            </a:custGeom>
            <a:solidFill>
              <a:srgbClr val="0F9ED5"/>
            </a:solidFill>
          </p:spPr>
        </p:sp>
        <p:sp>
          <p:nvSpPr>
            <p:cNvPr name="Freeform 13" id="13"/>
            <p:cNvSpPr/>
            <p:nvPr/>
          </p:nvSpPr>
          <p:spPr>
            <a:xfrm flipH="false" flipV="false" rot="0">
              <a:off x="0" y="0"/>
              <a:ext cx="17927320" cy="2661666"/>
            </a:xfrm>
            <a:custGeom>
              <a:avLst/>
              <a:gdLst/>
              <a:ahLst/>
              <a:cxnLst/>
              <a:rect r="r" b="b" t="t" l="l"/>
              <a:pathLst>
                <a:path h="2661666" w="17927320">
                  <a:moveTo>
                    <a:pt x="0" y="286512"/>
                  </a:moveTo>
                  <a:cubicBezTo>
                    <a:pt x="0" y="127889"/>
                    <a:pt x="130556" y="0"/>
                    <a:pt x="290830" y="0"/>
                  </a:cubicBezTo>
                  <a:lnTo>
                    <a:pt x="17636489" y="0"/>
                  </a:lnTo>
                  <a:lnTo>
                    <a:pt x="17636489" y="25400"/>
                  </a:lnTo>
                  <a:lnTo>
                    <a:pt x="17636489" y="0"/>
                  </a:lnTo>
                  <a:cubicBezTo>
                    <a:pt x="17796763" y="0"/>
                    <a:pt x="17927320" y="127889"/>
                    <a:pt x="17927320" y="286512"/>
                  </a:cubicBezTo>
                  <a:lnTo>
                    <a:pt x="17901920" y="286512"/>
                  </a:lnTo>
                  <a:lnTo>
                    <a:pt x="17927320" y="286512"/>
                  </a:lnTo>
                  <a:lnTo>
                    <a:pt x="17927320" y="2375154"/>
                  </a:lnTo>
                  <a:lnTo>
                    <a:pt x="17901920" y="2375154"/>
                  </a:lnTo>
                  <a:lnTo>
                    <a:pt x="17927320" y="2375154"/>
                  </a:lnTo>
                  <a:cubicBezTo>
                    <a:pt x="17927320" y="2533777"/>
                    <a:pt x="17796763" y="2661666"/>
                    <a:pt x="17636489" y="2661666"/>
                  </a:cubicBezTo>
                  <a:lnTo>
                    <a:pt x="17636489" y="2636266"/>
                  </a:lnTo>
                  <a:lnTo>
                    <a:pt x="17636489" y="2661666"/>
                  </a:lnTo>
                  <a:lnTo>
                    <a:pt x="290830" y="2661666"/>
                  </a:lnTo>
                  <a:lnTo>
                    <a:pt x="290830" y="2636266"/>
                  </a:lnTo>
                  <a:lnTo>
                    <a:pt x="290830" y="2661666"/>
                  </a:lnTo>
                  <a:cubicBezTo>
                    <a:pt x="130556" y="2661539"/>
                    <a:pt x="0" y="2533777"/>
                    <a:pt x="0" y="2375154"/>
                  </a:cubicBezTo>
                  <a:lnTo>
                    <a:pt x="0" y="286512"/>
                  </a:lnTo>
                  <a:lnTo>
                    <a:pt x="25400" y="286512"/>
                  </a:lnTo>
                  <a:lnTo>
                    <a:pt x="0" y="286512"/>
                  </a:lnTo>
                  <a:moveTo>
                    <a:pt x="50800" y="286512"/>
                  </a:moveTo>
                  <a:lnTo>
                    <a:pt x="50800" y="2375154"/>
                  </a:lnTo>
                  <a:lnTo>
                    <a:pt x="25400" y="2375154"/>
                  </a:lnTo>
                  <a:lnTo>
                    <a:pt x="50800" y="2375154"/>
                  </a:lnTo>
                  <a:cubicBezTo>
                    <a:pt x="50800" y="2504948"/>
                    <a:pt x="157861" y="2610866"/>
                    <a:pt x="290830" y="2610866"/>
                  </a:cubicBezTo>
                  <a:lnTo>
                    <a:pt x="17636489" y="2610866"/>
                  </a:lnTo>
                  <a:cubicBezTo>
                    <a:pt x="17769458" y="2610866"/>
                    <a:pt x="17876520" y="2504948"/>
                    <a:pt x="17876520" y="2375154"/>
                  </a:cubicBezTo>
                  <a:lnTo>
                    <a:pt x="17876520" y="286512"/>
                  </a:lnTo>
                  <a:cubicBezTo>
                    <a:pt x="17876520" y="156718"/>
                    <a:pt x="17769458" y="50800"/>
                    <a:pt x="17636489" y="50800"/>
                  </a:cubicBezTo>
                  <a:lnTo>
                    <a:pt x="290830" y="50800"/>
                  </a:lnTo>
                  <a:lnTo>
                    <a:pt x="290830" y="25400"/>
                  </a:lnTo>
                  <a:lnTo>
                    <a:pt x="290830" y="50800"/>
                  </a:lnTo>
                  <a:cubicBezTo>
                    <a:pt x="157861" y="50800"/>
                    <a:pt x="50800" y="156718"/>
                    <a:pt x="50800" y="286512"/>
                  </a:cubicBezTo>
                  <a:close/>
                </a:path>
              </a:pathLst>
            </a:custGeom>
            <a:solidFill>
              <a:srgbClr val="FFFFFF"/>
            </a:solidFill>
          </p:spPr>
        </p:sp>
      </p:grpSp>
      <p:sp>
        <p:nvSpPr>
          <p:cNvPr name="TextBox 14" id="14"/>
          <p:cNvSpPr txBox="true"/>
          <p:nvPr/>
        </p:nvSpPr>
        <p:spPr>
          <a:xfrm rot="0">
            <a:off x="3734001" y="7893200"/>
            <a:ext cx="12870331" cy="805434"/>
          </a:xfrm>
          <a:prstGeom prst="rect">
            <a:avLst/>
          </a:prstGeom>
        </p:spPr>
        <p:txBody>
          <a:bodyPr anchor="t" rtlCol="false" tIns="0" lIns="0" bIns="0" rIns="0">
            <a:spAutoFit/>
          </a:bodyPr>
          <a:lstStyle/>
          <a:p>
            <a:pPr algn="l">
              <a:lnSpc>
                <a:spcPts val="3078"/>
              </a:lnSpc>
            </a:pPr>
            <a:r>
              <a:rPr lang="en-US" sz="2850">
                <a:solidFill>
                  <a:srgbClr val="FFFFFF"/>
                </a:solidFill>
                <a:latin typeface="Arimo"/>
                <a:ea typeface="Arimo"/>
                <a:cs typeface="Arimo"/>
                <a:sym typeface="Arimo"/>
              </a:rPr>
              <a:t>Ứng dụng quản lý quán cà phê giúp đơn giản hóa và tối ưu hóa các quy trình quản lý: từ đặt hàng, thanh toán, đến quản lý nhân sự và thống kê doanh thu.</a:t>
            </a:r>
          </a:p>
        </p:txBody>
      </p:sp>
      <p:grpSp>
        <p:nvGrpSpPr>
          <p:cNvPr name="Group 15" id="15"/>
          <p:cNvGrpSpPr/>
          <p:nvPr/>
        </p:nvGrpSpPr>
        <p:grpSpPr>
          <a:xfrm rot="0">
            <a:off x="13813568" y="4064919"/>
            <a:ext cx="1301340" cy="1301340"/>
            <a:chOff x="0" y="0"/>
            <a:chExt cx="1735120" cy="1735120"/>
          </a:xfrm>
        </p:grpSpPr>
        <p:sp>
          <p:nvSpPr>
            <p:cNvPr name="Freeform 16" id="16"/>
            <p:cNvSpPr/>
            <p:nvPr/>
          </p:nvSpPr>
          <p:spPr>
            <a:xfrm flipH="false" flipV="false" rot="0">
              <a:off x="19050" y="19050"/>
              <a:ext cx="1697101" cy="1696974"/>
            </a:xfrm>
            <a:custGeom>
              <a:avLst/>
              <a:gdLst/>
              <a:ahLst/>
              <a:cxnLst/>
              <a:rect r="r" b="b" t="t" l="l"/>
              <a:pathLst>
                <a:path h="1696974" w="1697101">
                  <a:moveTo>
                    <a:pt x="0" y="933323"/>
                  </a:moveTo>
                  <a:lnTo>
                    <a:pt x="381889" y="933323"/>
                  </a:lnTo>
                  <a:lnTo>
                    <a:pt x="381889" y="0"/>
                  </a:lnTo>
                  <a:lnTo>
                    <a:pt x="1315212" y="0"/>
                  </a:lnTo>
                  <a:lnTo>
                    <a:pt x="1315212" y="933323"/>
                  </a:lnTo>
                  <a:lnTo>
                    <a:pt x="1697101" y="933323"/>
                  </a:lnTo>
                  <a:lnTo>
                    <a:pt x="848487" y="1696974"/>
                  </a:lnTo>
                  <a:close/>
                </a:path>
              </a:pathLst>
            </a:custGeom>
            <a:solidFill>
              <a:srgbClr val="F7D5CD">
                <a:alpha val="89804"/>
              </a:srgbClr>
            </a:solidFill>
          </p:spPr>
        </p:sp>
        <p:sp>
          <p:nvSpPr>
            <p:cNvPr name="Freeform 17" id="17"/>
            <p:cNvSpPr/>
            <p:nvPr/>
          </p:nvSpPr>
          <p:spPr>
            <a:xfrm flipH="false" flipV="false" rot="0">
              <a:off x="-1524" y="0"/>
              <a:ext cx="1738249" cy="1736725"/>
            </a:xfrm>
            <a:custGeom>
              <a:avLst/>
              <a:gdLst/>
              <a:ahLst/>
              <a:cxnLst/>
              <a:rect r="r" b="b" t="t" l="l"/>
              <a:pathLst>
                <a:path h="1736725" w="1738249">
                  <a:moveTo>
                    <a:pt x="20574" y="933323"/>
                  </a:moveTo>
                  <a:lnTo>
                    <a:pt x="402463" y="933323"/>
                  </a:lnTo>
                  <a:lnTo>
                    <a:pt x="402463" y="952373"/>
                  </a:lnTo>
                  <a:lnTo>
                    <a:pt x="383413" y="952373"/>
                  </a:lnTo>
                  <a:lnTo>
                    <a:pt x="383413" y="19050"/>
                  </a:lnTo>
                  <a:cubicBezTo>
                    <a:pt x="383413" y="8509"/>
                    <a:pt x="391922" y="0"/>
                    <a:pt x="402463" y="0"/>
                  </a:cubicBezTo>
                  <a:lnTo>
                    <a:pt x="1335786" y="0"/>
                  </a:lnTo>
                  <a:cubicBezTo>
                    <a:pt x="1346327" y="0"/>
                    <a:pt x="1354836" y="8509"/>
                    <a:pt x="1354836" y="19050"/>
                  </a:cubicBezTo>
                  <a:lnTo>
                    <a:pt x="1354836" y="952373"/>
                  </a:lnTo>
                  <a:lnTo>
                    <a:pt x="1335786" y="952373"/>
                  </a:lnTo>
                  <a:lnTo>
                    <a:pt x="1335786" y="933323"/>
                  </a:lnTo>
                  <a:lnTo>
                    <a:pt x="1717675" y="933323"/>
                  </a:lnTo>
                  <a:cubicBezTo>
                    <a:pt x="1725549" y="933323"/>
                    <a:pt x="1732661" y="938149"/>
                    <a:pt x="1735455" y="945515"/>
                  </a:cubicBezTo>
                  <a:cubicBezTo>
                    <a:pt x="1738249" y="952881"/>
                    <a:pt x="1736217" y="961263"/>
                    <a:pt x="1730375" y="966470"/>
                  </a:cubicBezTo>
                  <a:lnTo>
                    <a:pt x="881888" y="1730248"/>
                  </a:lnTo>
                  <a:cubicBezTo>
                    <a:pt x="874649" y="1736725"/>
                    <a:pt x="863600" y="1736725"/>
                    <a:pt x="856361" y="1730248"/>
                  </a:cubicBezTo>
                  <a:lnTo>
                    <a:pt x="7874" y="966597"/>
                  </a:lnTo>
                  <a:cubicBezTo>
                    <a:pt x="2032" y="961263"/>
                    <a:pt x="0" y="953008"/>
                    <a:pt x="2794" y="945642"/>
                  </a:cubicBezTo>
                  <a:cubicBezTo>
                    <a:pt x="5588" y="938276"/>
                    <a:pt x="12700" y="933450"/>
                    <a:pt x="20574" y="933450"/>
                  </a:cubicBezTo>
                  <a:moveTo>
                    <a:pt x="20574" y="971550"/>
                  </a:moveTo>
                  <a:lnTo>
                    <a:pt x="20574" y="952500"/>
                  </a:lnTo>
                  <a:lnTo>
                    <a:pt x="33274" y="938403"/>
                  </a:lnTo>
                  <a:lnTo>
                    <a:pt x="881761" y="1702054"/>
                  </a:lnTo>
                  <a:lnTo>
                    <a:pt x="869061" y="1716151"/>
                  </a:lnTo>
                  <a:lnTo>
                    <a:pt x="856361" y="1702054"/>
                  </a:lnTo>
                  <a:lnTo>
                    <a:pt x="1704848" y="938403"/>
                  </a:lnTo>
                  <a:lnTo>
                    <a:pt x="1717548" y="952500"/>
                  </a:lnTo>
                  <a:lnTo>
                    <a:pt x="1717548" y="971550"/>
                  </a:lnTo>
                  <a:lnTo>
                    <a:pt x="1335786" y="971550"/>
                  </a:lnTo>
                  <a:cubicBezTo>
                    <a:pt x="1325245" y="971550"/>
                    <a:pt x="1316736" y="963041"/>
                    <a:pt x="1316736" y="952500"/>
                  </a:cubicBezTo>
                  <a:lnTo>
                    <a:pt x="1316736" y="19050"/>
                  </a:lnTo>
                  <a:lnTo>
                    <a:pt x="1335786" y="19050"/>
                  </a:lnTo>
                  <a:lnTo>
                    <a:pt x="1335786" y="38100"/>
                  </a:lnTo>
                  <a:lnTo>
                    <a:pt x="402463" y="38100"/>
                  </a:lnTo>
                  <a:lnTo>
                    <a:pt x="402463" y="19050"/>
                  </a:lnTo>
                  <a:lnTo>
                    <a:pt x="421513" y="19050"/>
                  </a:lnTo>
                  <a:lnTo>
                    <a:pt x="421513" y="952373"/>
                  </a:lnTo>
                  <a:cubicBezTo>
                    <a:pt x="421513" y="962914"/>
                    <a:pt x="413004" y="971423"/>
                    <a:pt x="402463" y="971423"/>
                  </a:cubicBezTo>
                  <a:lnTo>
                    <a:pt x="20574" y="971423"/>
                  </a:lnTo>
                  <a:close/>
                </a:path>
              </a:pathLst>
            </a:custGeom>
            <a:solidFill>
              <a:srgbClr val="F7D5CD">
                <a:alpha val="89804"/>
              </a:srgbClr>
            </a:solidFill>
          </p:spPr>
        </p:sp>
      </p:grpSp>
      <p:grpSp>
        <p:nvGrpSpPr>
          <p:cNvPr name="Group 18" id="18"/>
          <p:cNvGrpSpPr/>
          <p:nvPr/>
        </p:nvGrpSpPr>
        <p:grpSpPr>
          <a:xfrm rot="0">
            <a:off x="14560641" y="6480442"/>
            <a:ext cx="1301340" cy="1301340"/>
            <a:chOff x="0" y="0"/>
            <a:chExt cx="1735120" cy="1735120"/>
          </a:xfrm>
        </p:grpSpPr>
        <p:sp>
          <p:nvSpPr>
            <p:cNvPr name="Freeform 19" id="19"/>
            <p:cNvSpPr/>
            <p:nvPr/>
          </p:nvSpPr>
          <p:spPr>
            <a:xfrm flipH="false" flipV="false" rot="0">
              <a:off x="19050" y="19050"/>
              <a:ext cx="1697101" cy="1696974"/>
            </a:xfrm>
            <a:custGeom>
              <a:avLst/>
              <a:gdLst/>
              <a:ahLst/>
              <a:cxnLst/>
              <a:rect r="r" b="b" t="t" l="l"/>
              <a:pathLst>
                <a:path h="1696974" w="1697101">
                  <a:moveTo>
                    <a:pt x="0" y="933323"/>
                  </a:moveTo>
                  <a:lnTo>
                    <a:pt x="381889" y="933323"/>
                  </a:lnTo>
                  <a:lnTo>
                    <a:pt x="381889" y="0"/>
                  </a:lnTo>
                  <a:lnTo>
                    <a:pt x="1315212" y="0"/>
                  </a:lnTo>
                  <a:lnTo>
                    <a:pt x="1315212" y="933323"/>
                  </a:lnTo>
                  <a:lnTo>
                    <a:pt x="1697101" y="933323"/>
                  </a:lnTo>
                  <a:lnTo>
                    <a:pt x="848487" y="1696974"/>
                  </a:lnTo>
                  <a:close/>
                </a:path>
              </a:pathLst>
            </a:custGeom>
            <a:solidFill>
              <a:srgbClr val="CCD4CC">
                <a:alpha val="89804"/>
              </a:srgbClr>
            </a:solidFill>
          </p:spPr>
        </p:sp>
        <p:sp>
          <p:nvSpPr>
            <p:cNvPr name="Freeform 20" id="20"/>
            <p:cNvSpPr/>
            <p:nvPr/>
          </p:nvSpPr>
          <p:spPr>
            <a:xfrm flipH="false" flipV="false" rot="0">
              <a:off x="-1524" y="0"/>
              <a:ext cx="1738249" cy="1736725"/>
            </a:xfrm>
            <a:custGeom>
              <a:avLst/>
              <a:gdLst/>
              <a:ahLst/>
              <a:cxnLst/>
              <a:rect r="r" b="b" t="t" l="l"/>
              <a:pathLst>
                <a:path h="1736725" w="1738249">
                  <a:moveTo>
                    <a:pt x="20574" y="933323"/>
                  </a:moveTo>
                  <a:lnTo>
                    <a:pt x="402463" y="933323"/>
                  </a:lnTo>
                  <a:lnTo>
                    <a:pt x="402463" y="952373"/>
                  </a:lnTo>
                  <a:lnTo>
                    <a:pt x="383413" y="952373"/>
                  </a:lnTo>
                  <a:lnTo>
                    <a:pt x="383413" y="19050"/>
                  </a:lnTo>
                  <a:cubicBezTo>
                    <a:pt x="383413" y="8509"/>
                    <a:pt x="391922" y="0"/>
                    <a:pt x="402463" y="0"/>
                  </a:cubicBezTo>
                  <a:lnTo>
                    <a:pt x="1335786" y="0"/>
                  </a:lnTo>
                  <a:cubicBezTo>
                    <a:pt x="1346327" y="0"/>
                    <a:pt x="1354836" y="8509"/>
                    <a:pt x="1354836" y="19050"/>
                  </a:cubicBezTo>
                  <a:lnTo>
                    <a:pt x="1354836" y="952373"/>
                  </a:lnTo>
                  <a:lnTo>
                    <a:pt x="1335786" y="952373"/>
                  </a:lnTo>
                  <a:lnTo>
                    <a:pt x="1335786" y="933323"/>
                  </a:lnTo>
                  <a:lnTo>
                    <a:pt x="1717675" y="933323"/>
                  </a:lnTo>
                  <a:cubicBezTo>
                    <a:pt x="1725549" y="933323"/>
                    <a:pt x="1732661" y="938149"/>
                    <a:pt x="1735455" y="945515"/>
                  </a:cubicBezTo>
                  <a:cubicBezTo>
                    <a:pt x="1738249" y="952881"/>
                    <a:pt x="1736217" y="961263"/>
                    <a:pt x="1730375" y="966470"/>
                  </a:cubicBezTo>
                  <a:lnTo>
                    <a:pt x="881888" y="1730248"/>
                  </a:lnTo>
                  <a:cubicBezTo>
                    <a:pt x="874649" y="1736725"/>
                    <a:pt x="863600" y="1736725"/>
                    <a:pt x="856361" y="1730248"/>
                  </a:cubicBezTo>
                  <a:lnTo>
                    <a:pt x="7874" y="966597"/>
                  </a:lnTo>
                  <a:cubicBezTo>
                    <a:pt x="2032" y="961263"/>
                    <a:pt x="0" y="953008"/>
                    <a:pt x="2794" y="945642"/>
                  </a:cubicBezTo>
                  <a:cubicBezTo>
                    <a:pt x="5588" y="938276"/>
                    <a:pt x="12700" y="933450"/>
                    <a:pt x="20574" y="933450"/>
                  </a:cubicBezTo>
                  <a:moveTo>
                    <a:pt x="20574" y="971550"/>
                  </a:moveTo>
                  <a:lnTo>
                    <a:pt x="20574" y="952500"/>
                  </a:lnTo>
                  <a:lnTo>
                    <a:pt x="33274" y="938403"/>
                  </a:lnTo>
                  <a:lnTo>
                    <a:pt x="881761" y="1702054"/>
                  </a:lnTo>
                  <a:lnTo>
                    <a:pt x="869061" y="1716151"/>
                  </a:lnTo>
                  <a:lnTo>
                    <a:pt x="856361" y="1702054"/>
                  </a:lnTo>
                  <a:lnTo>
                    <a:pt x="1704848" y="938403"/>
                  </a:lnTo>
                  <a:lnTo>
                    <a:pt x="1717548" y="952500"/>
                  </a:lnTo>
                  <a:lnTo>
                    <a:pt x="1717548" y="971550"/>
                  </a:lnTo>
                  <a:lnTo>
                    <a:pt x="1335786" y="971550"/>
                  </a:lnTo>
                  <a:cubicBezTo>
                    <a:pt x="1325245" y="971550"/>
                    <a:pt x="1316736" y="963041"/>
                    <a:pt x="1316736" y="952500"/>
                  </a:cubicBezTo>
                  <a:lnTo>
                    <a:pt x="1316736" y="19050"/>
                  </a:lnTo>
                  <a:lnTo>
                    <a:pt x="1335786" y="19050"/>
                  </a:lnTo>
                  <a:lnTo>
                    <a:pt x="1335786" y="38100"/>
                  </a:lnTo>
                  <a:lnTo>
                    <a:pt x="402463" y="38100"/>
                  </a:lnTo>
                  <a:lnTo>
                    <a:pt x="402463" y="19050"/>
                  </a:lnTo>
                  <a:lnTo>
                    <a:pt x="421513" y="19050"/>
                  </a:lnTo>
                  <a:lnTo>
                    <a:pt x="421513" y="952373"/>
                  </a:lnTo>
                  <a:cubicBezTo>
                    <a:pt x="421513" y="962914"/>
                    <a:pt x="413004" y="971423"/>
                    <a:pt x="402463" y="971423"/>
                  </a:cubicBezTo>
                  <a:lnTo>
                    <a:pt x="20574" y="971423"/>
                  </a:lnTo>
                  <a:close/>
                </a:path>
              </a:pathLst>
            </a:custGeom>
            <a:solidFill>
              <a:srgbClr val="CCD4CC">
                <a:alpha val="89804"/>
              </a:srgbClr>
            </a:solidFill>
          </p:spPr>
        </p:sp>
      </p:grpSp>
    </p:spTree>
  </p:cSld>
  <p:clrMapOvr>
    <a:masterClrMapping/>
  </p:clrMapOvr>
</p:sld>
</file>

<file path=ppt/slides/slide32.xml><?xml version="1.0" encoding="utf-8"?>
<p:sld xmlns:p="http://schemas.openxmlformats.org/presentationml/2006/main" xmlns:a="http://schemas.openxmlformats.org/drawingml/2006/main">
  <p:cSld>
    <p:bg>
      <p:bgPr>
        <a:solidFill>
          <a:srgbClr val="3F3F3F"/>
        </a:solidFill>
      </p:bgPr>
    </p:bg>
    <p:spTree>
      <p:nvGrpSpPr>
        <p:cNvPr id="1" name=""/>
        <p:cNvGrpSpPr/>
        <p:nvPr/>
      </p:nvGrpSpPr>
      <p:grpSpPr>
        <a:xfrm>
          <a:off x="0" y="0"/>
          <a:ext cx="0" cy="0"/>
          <a:chOff x="0" y="0"/>
          <a:chExt cx="0" cy="0"/>
        </a:xfrm>
      </p:grpSpPr>
      <p:grpSp>
        <p:nvGrpSpPr>
          <p:cNvPr name="Group 2" id="2"/>
          <p:cNvGrpSpPr/>
          <p:nvPr/>
        </p:nvGrpSpPr>
        <p:grpSpPr>
          <a:xfrm rot="0">
            <a:off x="2930652" y="0"/>
            <a:ext cx="12426696" cy="10287000"/>
            <a:chOff x="0" y="0"/>
            <a:chExt cx="16568928" cy="13716000"/>
          </a:xfrm>
        </p:grpSpPr>
        <p:sp>
          <p:nvSpPr>
            <p:cNvPr name="Freeform 3" id="3"/>
            <p:cNvSpPr/>
            <p:nvPr/>
          </p:nvSpPr>
          <p:spPr>
            <a:xfrm flipH="false" flipV="false" rot="0">
              <a:off x="0" y="0"/>
              <a:ext cx="16568928" cy="13716000"/>
            </a:xfrm>
            <a:custGeom>
              <a:avLst/>
              <a:gdLst/>
              <a:ahLst/>
              <a:cxnLst/>
              <a:rect r="r" b="b" t="t" l="l"/>
              <a:pathLst>
                <a:path h="13716000" w="16568928">
                  <a:moveTo>
                    <a:pt x="3636264" y="0"/>
                  </a:moveTo>
                  <a:lnTo>
                    <a:pt x="12932791" y="0"/>
                  </a:lnTo>
                  <a:lnTo>
                    <a:pt x="13241274" y="219329"/>
                  </a:lnTo>
                  <a:cubicBezTo>
                    <a:pt x="15261337" y="1730121"/>
                    <a:pt x="16568928" y="4141343"/>
                    <a:pt x="16568928" y="6858000"/>
                  </a:cubicBezTo>
                  <a:cubicBezTo>
                    <a:pt x="16568928" y="9574657"/>
                    <a:pt x="15261337" y="11985879"/>
                    <a:pt x="13241147" y="13496671"/>
                  </a:cubicBezTo>
                  <a:lnTo>
                    <a:pt x="12932664" y="13716000"/>
                  </a:lnTo>
                  <a:lnTo>
                    <a:pt x="3636264" y="13716000"/>
                  </a:lnTo>
                  <a:lnTo>
                    <a:pt x="3327781" y="13496671"/>
                  </a:lnTo>
                  <a:cubicBezTo>
                    <a:pt x="1307592" y="11985879"/>
                    <a:pt x="0" y="9574657"/>
                    <a:pt x="0" y="6858000"/>
                  </a:cubicBezTo>
                  <a:cubicBezTo>
                    <a:pt x="0" y="4141343"/>
                    <a:pt x="1307592" y="1730121"/>
                    <a:pt x="3327781" y="219329"/>
                  </a:cubicBezTo>
                  <a:close/>
                </a:path>
              </a:pathLst>
            </a:custGeom>
            <a:solidFill>
              <a:srgbClr val="FFFFFF">
                <a:alpha val="80000"/>
              </a:srgbClr>
            </a:solidFill>
          </p:spPr>
        </p:sp>
      </p:grpSp>
      <p:grpSp>
        <p:nvGrpSpPr>
          <p:cNvPr name="Group 4" id="4"/>
          <p:cNvGrpSpPr/>
          <p:nvPr/>
        </p:nvGrpSpPr>
        <p:grpSpPr>
          <a:xfrm rot="0">
            <a:off x="3177540" y="0"/>
            <a:ext cx="11932920" cy="10287000"/>
            <a:chOff x="0" y="0"/>
            <a:chExt cx="15910560" cy="13716000"/>
          </a:xfrm>
        </p:grpSpPr>
        <p:sp>
          <p:nvSpPr>
            <p:cNvPr name="Freeform 5" id="5"/>
            <p:cNvSpPr/>
            <p:nvPr/>
          </p:nvSpPr>
          <p:spPr>
            <a:xfrm flipH="false" flipV="false" rot="0">
              <a:off x="0" y="0"/>
              <a:ext cx="15910561" cy="13716000"/>
            </a:xfrm>
            <a:custGeom>
              <a:avLst/>
              <a:gdLst/>
              <a:ahLst/>
              <a:cxnLst/>
              <a:rect r="r" b="b" t="t" l="l"/>
              <a:pathLst>
                <a:path h="13716000" w="15910561">
                  <a:moveTo>
                    <a:pt x="3924808" y="0"/>
                  </a:moveTo>
                  <a:lnTo>
                    <a:pt x="11985752" y="0"/>
                  </a:lnTo>
                  <a:lnTo>
                    <a:pt x="12080367" y="54483"/>
                  </a:lnTo>
                  <a:cubicBezTo>
                    <a:pt x="14376654" y="1449705"/>
                    <a:pt x="15910561" y="3974719"/>
                    <a:pt x="15910561" y="6858000"/>
                  </a:cubicBezTo>
                  <a:cubicBezTo>
                    <a:pt x="15910561" y="9741281"/>
                    <a:pt x="14376654" y="12266295"/>
                    <a:pt x="12080368" y="13661518"/>
                  </a:cubicBezTo>
                  <a:lnTo>
                    <a:pt x="11985753" y="13716000"/>
                  </a:lnTo>
                  <a:lnTo>
                    <a:pt x="3924808" y="13716000"/>
                  </a:lnTo>
                  <a:lnTo>
                    <a:pt x="3830193" y="13661518"/>
                  </a:lnTo>
                  <a:cubicBezTo>
                    <a:pt x="1533906" y="12266295"/>
                    <a:pt x="0" y="9741281"/>
                    <a:pt x="0" y="6858000"/>
                  </a:cubicBezTo>
                  <a:cubicBezTo>
                    <a:pt x="0" y="3974719"/>
                    <a:pt x="1533906" y="1449705"/>
                    <a:pt x="3830193" y="54483"/>
                  </a:cubicBezTo>
                  <a:close/>
                </a:path>
              </a:pathLst>
            </a:custGeom>
            <a:solidFill>
              <a:srgbClr val="FFFFFF"/>
            </a:solidFill>
          </p:spPr>
        </p:sp>
      </p:grpSp>
      <p:sp>
        <p:nvSpPr>
          <p:cNvPr name="TextBox 6" id="6"/>
          <p:cNvSpPr txBox="true"/>
          <p:nvPr/>
        </p:nvSpPr>
        <p:spPr>
          <a:xfrm rot="0">
            <a:off x="3924887" y="2275302"/>
            <a:ext cx="10438227" cy="5803071"/>
          </a:xfrm>
          <a:prstGeom prst="rect">
            <a:avLst/>
          </a:prstGeom>
        </p:spPr>
        <p:txBody>
          <a:bodyPr anchor="t" rtlCol="false" tIns="0" lIns="0" bIns="0" rIns="0">
            <a:spAutoFit/>
          </a:bodyPr>
          <a:lstStyle/>
          <a:p>
            <a:pPr algn="ctr">
              <a:lnSpc>
                <a:spcPts val="8748"/>
              </a:lnSpc>
            </a:pPr>
            <a:r>
              <a:rPr lang="en-US" sz="8100">
                <a:solidFill>
                  <a:srgbClr val="0D0D0D"/>
                </a:solidFill>
                <a:latin typeface="Arimo"/>
                <a:ea typeface="Arimo"/>
                <a:cs typeface="Arimo"/>
                <a:sym typeface="Arimo"/>
              </a:rPr>
              <a:t>CẢM ƠN QUÝ THẦY CÔ VÀ CÁC BẠN ĐÃ LẮNG NGHE!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grpSp>
        <p:nvGrpSpPr>
          <p:cNvPr name="Group 2" id="2"/>
          <p:cNvGrpSpPr/>
          <p:nvPr/>
        </p:nvGrpSpPr>
        <p:grpSpPr>
          <a:xfrm rot="0">
            <a:off x="1264158" y="0"/>
            <a:ext cx="15759684" cy="287079"/>
            <a:chOff x="0" y="0"/>
            <a:chExt cx="21012912" cy="382772"/>
          </a:xfrm>
        </p:grpSpPr>
        <p:sp>
          <p:nvSpPr>
            <p:cNvPr name="Freeform 3" id="3"/>
            <p:cNvSpPr/>
            <p:nvPr/>
          </p:nvSpPr>
          <p:spPr>
            <a:xfrm flipH="false" flipV="false" rot="0">
              <a:off x="0" y="0"/>
              <a:ext cx="21012913" cy="382778"/>
            </a:xfrm>
            <a:custGeom>
              <a:avLst/>
              <a:gdLst/>
              <a:ahLst/>
              <a:cxnLst/>
              <a:rect r="r" b="b" t="t" l="l"/>
              <a:pathLst>
                <a:path h="382778" w="21012913">
                  <a:moveTo>
                    <a:pt x="0" y="0"/>
                  </a:moveTo>
                  <a:lnTo>
                    <a:pt x="21012913" y="0"/>
                  </a:lnTo>
                  <a:lnTo>
                    <a:pt x="21012913" y="382778"/>
                  </a:lnTo>
                  <a:lnTo>
                    <a:pt x="0" y="382778"/>
                  </a:lnTo>
                  <a:close/>
                </a:path>
              </a:pathLst>
            </a:custGeom>
            <a:solidFill>
              <a:srgbClr val="E97132"/>
            </a:solidFill>
          </p:spPr>
        </p:sp>
      </p:grpSp>
      <p:grpSp>
        <p:nvGrpSpPr>
          <p:cNvPr name="Group 4" id="4"/>
          <p:cNvGrpSpPr/>
          <p:nvPr/>
        </p:nvGrpSpPr>
        <p:grpSpPr>
          <a:xfrm rot="0">
            <a:off x="1261872" y="2269491"/>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4003694" y="4534066"/>
            <a:ext cx="2982963" cy="1463516"/>
          </a:xfrm>
          <a:custGeom>
            <a:avLst/>
            <a:gdLst/>
            <a:ahLst/>
            <a:cxnLst/>
            <a:rect r="r" b="b" t="t" l="l"/>
            <a:pathLst>
              <a:path h="1463516" w="2982963">
                <a:moveTo>
                  <a:pt x="0" y="0"/>
                </a:moveTo>
                <a:lnTo>
                  <a:pt x="2982963" y="0"/>
                </a:lnTo>
                <a:lnTo>
                  <a:pt x="2982963" y="1463516"/>
                </a:lnTo>
                <a:lnTo>
                  <a:pt x="0" y="1463516"/>
                </a:lnTo>
                <a:lnTo>
                  <a:pt x="0" y="0"/>
                </a:lnTo>
                <a:close/>
              </a:path>
            </a:pathLst>
          </a:custGeom>
          <a:blipFill>
            <a:blip r:embed="rId2"/>
            <a:stretch>
              <a:fillRect l="0" t="0" r="0" b="0"/>
            </a:stretch>
          </a:blipFill>
        </p:spPr>
      </p:sp>
      <p:sp>
        <p:nvSpPr>
          <p:cNvPr name="Freeform 7" id="7"/>
          <p:cNvSpPr/>
          <p:nvPr/>
        </p:nvSpPr>
        <p:spPr>
          <a:xfrm flipH="false" flipV="false" rot="0">
            <a:off x="7868086" y="4752783"/>
            <a:ext cx="2222855" cy="1244799"/>
          </a:xfrm>
          <a:custGeom>
            <a:avLst/>
            <a:gdLst/>
            <a:ahLst/>
            <a:cxnLst/>
            <a:rect r="r" b="b" t="t" l="l"/>
            <a:pathLst>
              <a:path h="1244799" w="2222855">
                <a:moveTo>
                  <a:pt x="0" y="0"/>
                </a:moveTo>
                <a:lnTo>
                  <a:pt x="2222855" y="0"/>
                </a:lnTo>
                <a:lnTo>
                  <a:pt x="2222855" y="1244799"/>
                </a:lnTo>
                <a:lnTo>
                  <a:pt x="0" y="1244799"/>
                </a:lnTo>
                <a:lnTo>
                  <a:pt x="0" y="0"/>
                </a:lnTo>
                <a:close/>
              </a:path>
            </a:pathLst>
          </a:custGeom>
          <a:blipFill>
            <a:blip r:embed="rId3"/>
            <a:stretch>
              <a:fillRect l="0" t="0" r="0" b="0"/>
            </a:stretch>
          </a:blipFill>
        </p:spPr>
      </p:sp>
      <p:sp>
        <p:nvSpPr>
          <p:cNvPr name="Freeform 8" id="8"/>
          <p:cNvSpPr/>
          <p:nvPr/>
        </p:nvSpPr>
        <p:spPr>
          <a:xfrm flipH="false" flipV="false" rot="0">
            <a:off x="11813588" y="4821426"/>
            <a:ext cx="1680659" cy="1176156"/>
          </a:xfrm>
          <a:custGeom>
            <a:avLst/>
            <a:gdLst/>
            <a:ahLst/>
            <a:cxnLst/>
            <a:rect r="r" b="b" t="t" l="l"/>
            <a:pathLst>
              <a:path h="1176156" w="1680659">
                <a:moveTo>
                  <a:pt x="0" y="0"/>
                </a:moveTo>
                <a:lnTo>
                  <a:pt x="1680659" y="0"/>
                </a:lnTo>
                <a:lnTo>
                  <a:pt x="1680659" y="1176156"/>
                </a:lnTo>
                <a:lnTo>
                  <a:pt x="0" y="1176156"/>
                </a:lnTo>
                <a:lnTo>
                  <a:pt x="0" y="0"/>
                </a:lnTo>
                <a:close/>
              </a:path>
            </a:pathLst>
          </a:custGeom>
          <a:blipFill>
            <a:blip r:embed="rId4"/>
            <a:stretch>
              <a:fillRect l="0" t="-21447" r="0" b="-21447"/>
            </a:stretch>
          </a:blipFill>
        </p:spPr>
      </p:sp>
      <p:sp>
        <p:nvSpPr>
          <p:cNvPr name="Freeform 9" id="9"/>
          <p:cNvSpPr/>
          <p:nvPr/>
        </p:nvSpPr>
        <p:spPr>
          <a:xfrm flipH="false" flipV="false" rot="0">
            <a:off x="5891116" y="7494514"/>
            <a:ext cx="2191081" cy="1038183"/>
          </a:xfrm>
          <a:custGeom>
            <a:avLst/>
            <a:gdLst/>
            <a:ahLst/>
            <a:cxnLst/>
            <a:rect r="r" b="b" t="t" l="l"/>
            <a:pathLst>
              <a:path h="1038183" w="2191081">
                <a:moveTo>
                  <a:pt x="0" y="0"/>
                </a:moveTo>
                <a:lnTo>
                  <a:pt x="2191082" y="0"/>
                </a:lnTo>
                <a:lnTo>
                  <a:pt x="2191082" y="1038183"/>
                </a:lnTo>
                <a:lnTo>
                  <a:pt x="0" y="1038183"/>
                </a:lnTo>
                <a:lnTo>
                  <a:pt x="0" y="0"/>
                </a:lnTo>
                <a:close/>
              </a:path>
            </a:pathLst>
          </a:custGeom>
          <a:blipFill>
            <a:blip r:embed="rId5"/>
            <a:stretch>
              <a:fillRect l="0" t="0" r="0" b="0"/>
            </a:stretch>
          </a:blipFill>
        </p:spPr>
      </p:sp>
      <p:sp>
        <p:nvSpPr>
          <p:cNvPr name="Freeform 10" id="10"/>
          <p:cNvSpPr/>
          <p:nvPr/>
        </p:nvSpPr>
        <p:spPr>
          <a:xfrm flipH="false" flipV="false" rot="0">
            <a:off x="10281796" y="7494514"/>
            <a:ext cx="2372122" cy="1038183"/>
          </a:xfrm>
          <a:custGeom>
            <a:avLst/>
            <a:gdLst/>
            <a:ahLst/>
            <a:cxnLst/>
            <a:rect r="r" b="b" t="t" l="l"/>
            <a:pathLst>
              <a:path h="1038183" w="2372122">
                <a:moveTo>
                  <a:pt x="0" y="0"/>
                </a:moveTo>
                <a:lnTo>
                  <a:pt x="2372121" y="0"/>
                </a:lnTo>
                <a:lnTo>
                  <a:pt x="2372121" y="1038183"/>
                </a:lnTo>
                <a:lnTo>
                  <a:pt x="0" y="1038183"/>
                </a:lnTo>
                <a:lnTo>
                  <a:pt x="0" y="0"/>
                </a:lnTo>
                <a:close/>
              </a:path>
            </a:pathLst>
          </a:custGeom>
          <a:blipFill>
            <a:blip r:embed="rId6"/>
            <a:stretch>
              <a:fillRect l="0" t="-14119" r="0" b="-14119"/>
            </a:stretch>
          </a:blipFill>
        </p:spPr>
      </p:sp>
      <p:sp>
        <p:nvSpPr>
          <p:cNvPr name="TextBox 11" id="11"/>
          <p:cNvSpPr txBox="true"/>
          <p:nvPr/>
        </p:nvSpPr>
        <p:spPr>
          <a:xfrm rot="0">
            <a:off x="10240207" y="6762750"/>
            <a:ext cx="2413710" cy="409575"/>
          </a:xfrm>
          <a:prstGeom prst="rect">
            <a:avLst/>
          </a:prstGeom>
        </p:spPr>
        <p:txBody>
          <a:bodyPr anchor="t" rtlCol="false" tIns="0" lIns="0" bIns="0" rIns="0">
            <a:spAutoFit/>
          </a:bodyPr>
          <a:lstStyle/>
          <a:p>
            <a:pPr algn="ctr">
              <a:lnSpc>
                <a:spcPts val="2879"/>
              </a:lnSpc>
            </a:pPr>
            <a:r>
              <a:rPr lang="en-US" sz="2400">
                <a:solidFill>
                  <a:srgbClr val="000000"/>
                </a:solidFill>
                <a:latin typeface="Arial"/>
                <a:ea typeface="Arial"/>
                <a:cs typeface="Arial"/>
                <a:sym typeface="Arial"/>
              </a:rPr>
              <a:t>Git &amp; Github</a:t>
            </a:r>
          </a:p>
        </p:txBody>
      </p:sp>
      <p:sp>
        <p:nvSpPr>
          <p:cNvPr name="TextBox 12" id="12"/>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Giới thiệu chung</a:t>
            </a:r>
          </a:p>
        </p:txBody>
      </p:sp>
      <p:sp>
        <p:nvSpPr>
          <p:cNvPr name="TextBox 13" id="13"/>
          <p:cNvSpPr txBox="true"/>
          <p:nvPr/>
        </p:nvSpPr>
        <p:spPr>
          <a:xfrm rot="0">
            <a:off x="1353312" y="2407857"/>
            <a:ext cx="6314721" cy="440057"/>
          </a:xfrm>
          <a:prstGeom prst="rect">
            <a:avLst/>
          </a:prstGeom>
        </p:spPr>
        <p:txBody>
          <a:bodyPr anchor="t" rtlCol="false" tIns="0" lIns="0" bIns="0" rIns="0">
            <a:spAutoFit/>
          </a:bodyPr>
          <a:lstStyle/>
          <a:p>
            <a:pPr algn="l" marL="399593" indent="-199796" lvl="1">
              <a:lnSpc>
                <a:spcPts val="2649"/>
              </a:lnSpc>
              <a:buFont typeface="Arial"/>
              <a:buChar char="•"/>
            </a:pPr>
            <a:r>
              <a:rPr lang="en-US" sz="2208">
                <a:solidFill>
                  <a:srgbClr val="000000"/>
                </a:solidFill>
                <a:latin typeface="Arial"/>
                <a:ea typeface="Arial"/>
                <a:cs typeface="Arial"/>
                <a:sym typeface="Arial"/>
              </a:rPr>
              <a:t>Công nghệ sử dụng và lý do lựa chọn</a:t>
            </a:r>
          </a:p>
        </p:txBody>
      </p:sp>
      <p:sp>
        <p:nvSpPr>
          <p:cNvPr name="TextBox 14" id="14"/>
          <p:cNvSpPr txBox="true"/>
          <p:nvPr/>
        </p:nvSpPr>
        <p:spPr>
          <a:xfrm rot="0">
            <a:off x="4389295" y="3800641"/>
            <a:ext cx="2413710" cy="409575"/>
          </a:xfrm>
          <a:prstGeom prst="rect">
            <a:avLst/>
          </a:prstGeom>
        </p:spPr>
        <p:txBody>
          <a:bodyPr anchor="t" rtlCol="false" tIns="0" lIns="0" bIns="0" rIns="0">
            <a:spAutoFit/>
          </a:bodyPr>
          <a:lstStyle/>
          <a:p>
            <a:pPr algn="ctr">
              <a:lnSpc>
                <a:spcPts val="2879"/>
              </a:lnSpc>
            </a:pPr>
            <a:r>
              <a:rPr lang="en-US" sz="2400">
                <a:solidFill>
                  <a:srgbClr val="000000"/>
                </a:solidFill>
                <a:latin typeface="Arial"/>
                <a:ea typeface="Arial"/>
                <a:cs typeface="Arial"/>
                <a:sym typeface="Arial"/>
              </a:rPr>
              <a:t>Flutter</a:t>
            </a:r>
          </a:p>
        </p:txBody>
      </p:sp>
      <p:sp>
        <p:nvSpPr>
          <p:cNvPr name="TextBox 15" id="15"/>
          <p:cNvSpPr txBox="true"/>
          <p:nvPr/>
        </p:nvSpPr>
        <p:spPr>
          <a:xfrm rot="0">
            <a:off x="7868086" y="3800641"/>
            <a:ext cx="2413710" cy="409575"/>
          </a:xfrm>
          <a:prstGeom prst="rect">
            <a:avLst/>
          </a:prstGeom>
        </p:spPr>
        <p:txBody>
          <a:bodyPr anchor="t" rtlCol="false" tIns="0" lIns="0" bIns="0" rIns="0">
            <a:spAutoFit/>
          </a:bodyPr>
          <a:lstStyle/>
          <a:p>
            <a:pPr algn="ctr">
              <a:lnSpc>
                <a:spcPts val="2879"/>
              </a:lnSpc>
            </a:pPr>
            <a:r>
              <a:rPr lang="en-US" sz="2400">
                <a:solidFill>
                  <a:srgbClr val="000000"/>
                </a:solidFill>
                <a:latin typeface="Arial"/>
                <a:ea typeface="Arial"/>
                <a:cs typeface="Arial"/>
                <a:sym typeface="Arial"/>
              </a:rPr>
              <a:t>Dart</a:t>
            </a:r>
          </a:p>
        </p:txBody>
      </p:sp>
      <p:sp>
        <p:nvSpPr>
          <p:cNvPr name="TextBox 16" id="16"/>
          <p:cNvSpPr txBox="true"/>
          <p:nvPr/>
        </p:nvSpPr>
        <p:spPr>
          <a:xfrm rot="0">
            <a:off x="11447062" y="3800641"/>
            <a:ext cx="2413710" cy="409575"/>
          </a:xfrm>
          <a:prstGeom prst="rect">
            <a:avLst/>
          </a:prstGeom>
        </p:spPr>
        <p:txBody>
          <a:bodyPr anchor="t" rtlCol="false" tIns="0" lIns="0" bIns="0" rIns="0">
            <a:spAutoFit/>
          </a:bodyPr>
          <a:lstStyle/>
          <a:p>
            <a:pPr algn="ctr">
              <a:lnSpc>
                <a:spcPts val="2879"/>
              </a:lnSpc>
            </a:pPr>
            <a:r>
              <a:rPr lang="en-US" sz="2400">
                <a:solidFill>
                  <a:srgbClr val="000000"/>
                </a:solidFill>
                <a:latin typeface="Arial"/>
                <a:ea typeface="Arial"/>
                <a:cs typeface="Arial"/>
                <a:sym typeface="Arial"/>
              </a:rPr>
              <a:t>Firebase</a:t>
            </a:r>
          </a:p>
        </p:txBody>
      </p:sp>
      <p:sp>
        <p:nvSpPr>
          <p:cNvPr name="TextBox 17" id="17"/>
          <p:cNvSpPr txBox="true"/>
          <p:nvPr/>
        </p:nvSpPr>
        <p:spPr>
          <a:xfrm rot="0">
            <a:off x="5891116" y="6762750"/>
            <a:ext cx="2413710" cy="409575"/>
          </a:xfrm>
          <a:prstGeom prst="rect">
            <a:avLst/>
          </a:prstGeom>
        </p:spPr>
        <p:txBody>
          <a:bodyPr anchor="t" rtlCol="false" tIns="0" lIns="0" bIns="0" rIns="0">
            <a:spAutoFit/>
          </a:bodyPr>
          <a:lstStyle/>
          <a:p>
            <a:pPr algn="ctr">
              <a:lnSpc>
                <a:spcPts val="2879"/>
              </a:lnSpc>
            </a:pPr>
            <a:r>
              <a:rPr lang="en-US" sz="2400">
                <a:solidFill>
                  <a:srgbClr val="000000"/>
                </a:solidFill>
                <a:latin typeface="Arial"/>
                <a:ea typeface="Arial"/>
                <a:cs typeface="Arial"/>
                <a:sym typeface="Arial"/>
              </a:rPr>
              <a:t>SQLite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descr="Creating a simple project Web API with VSCode and Entity Framework"/>
          <p:cNvSpPr/>
          <p:nvPr/>
        </p:nvSpPr>
        <p:spPr>
          <a:xfrm flipH="false" flipV="false" rot="0">
            <a:off x="3218474" y="3265108"/>
            <a:ext cx="5333947" cy="2518808"/>
          </a:xfrm>
          <a:custGeom>
            <a:avLst/>
            <a:gdLst/>
            <a:ahLst/>
            <a:cxnLst/>
            <a:rect r="r" b="b" t="t" l="l"/>
            <a:pathLst>
              <a:path h="2518808" w="5333947">
                <a:moveTo>
                  <a:pt x="0" y="0"/>
                </a:moveTo>
                <a:lnTo>
                  <a:pt x="5333947" y="0"/>
                </a:lnTo>
                <a:lnTo>
                  <a:pt x="5333947" y="2518808"/>
                </a:lnTo>
                <a:lnTo>
                  <a:pt x="0" y="2518808"/>
                </a:lnTo>
                <a:lnTo>
                  <a:pt x="0" y="0"/>
                </a:lnTo>
                <a:close/>
              </a:path>
            </a:pathLst>
          </a:custGeom>
          <a:blipFill>
            <a:blip r:embed="rId2"/>
            <a:stretch>
              <a:fillRect l="0" t="0" r="0" b="0"/>
            </a:stretch>
          </a:blipFill>
        </p:spPr>
      </p:sp>
      <p:sp>
        <p:nvSpPr>
          <p:cNvPr name="Freeform 3" id="3"/>
          <p:cNvSpPr/>
          <p:nvPr/>
        </p:nvSpPr>
        <p:spPr>
          <a:xfrm flipH="false" flipV="false" rot="0">
            <a:off x="3218474" y="6437388"/>
            <a:ext cx="5013332" cy="2820912"/>
          </a:xfrm>
          <a:custGeom>
            <a:avLst/>
            <a:gdLst/>
            <a:ahLst/>
            <a:cxnLst/>
            <a:rect r="r" b="b" t="t" l="l"/>
            <a:pathLst>
              <a:path h="2820912" w="5013332">
                <a:moveTo>
                  <a:pt x="0" y="0"/>
                </a:moveTo>
                <a:lnTo>
                  <a:pt x="5013331" y="0"/>
                </a:lnTo>
                <a:lnTo>
                  <a:pt x="5013331" y="2820912"/>
                </a:lnTo>
                <a:lnTo>
                  <a:pt x="0" y="2820912"/>
                </a:lnTo>
                <a:lnTo>
                  <a:pt x="0" y="0"/>
                </a:lnTo>
                <a:close/>
              </a:path>
            </a:pathLst>
          </a:custGeom>
          <a:blipFill>
            <a:blip r:embed="rId3"/>
            <a:stretch>
              <a:fillRect l="0" t="0" r="0" b="0"/>
            </a:stretch>
          </a:blipFill>
        </p:spPr>
      </p:sp>
      <p:sp>
        <p:nvSpPr>
          <p:cNvPr name="TextBox 4" id="4"/>
          <p:cNvSpPr txBox="true"/>
          <p:nvPr/>
        </p:nvSpPr>
        <p:spPr>
          <a:xfrm rot="0">
            <a:off x="1353312" y="500061"/>
            <a:ext cx="15581376" cy="1571556"/>
          </a:xfrm>
          <a:prstGeom prst="rect">
            <a:avLst/>
          </a:prstGeom>
        </p:spPr>
        <p:txBody>
          <a:bodyPr anchor="t" rtlCol="false" tIns="0" lIns="0" bIns="0" rIns="0">
            <a:spAutoFit/>
          </a:bodyPr>
          <a:lstStyle/>
          <a:p>
            <a:pPr algn="l">
              <a:lnSpc>
                <a:spcPts val="6480"/>
              </a:lnSpc>
            </a:pPr>
            <a:r>
              <a:rPr lang="en-US" sz="6000">
                <a:solidFill>
                  <a:srgbClr val="000000"/>
                </a:solidFill>
                <a:latin typeface="Arial"/>
                <a:ea typeface="Arial"/>
                <a:cs typeface="Arial"/>
                <a:sym typeface="Arial"/>
              </a:rPr>
              <a:t>Giới thiệu chung</a:t>
            </a:r>
          </a:p>
        </p:txBody>
      </p:sp>
      <p:sp>
        <p:nvSpPr>
          <p:cNvPr name="TextBox 5" id="5"/>
          <p:cNvSpPr txBox="true"/>
          <p:nvPr/>
        </p:nvSpPr>
        <p:spPr>
          <a:xfrm rot="0">
            <a:off x="1353312" y="2388807"/>
            <a:ext cx="6314721" cy="459107"/>
          </a:xfrm>
          <a:prstGeom prst="rect">
            <a:avLst/>
          </a:prstGeom>
        </p:spPr>
        <p:txBody>
          <a:bodyPr anchor="t" rtlCol="false" tIns="0" lIns="0" bIns="0" rIns="0">
            <a:spAutoFit/>
          </a:bodyPr>
          <a:lstStyle/>
          <a:p>
            <a:pPr algn="l" marL="502206" indent="-251103" lvl="1">
              <a:lnSpc>
                <a:spcPts val="3329"/>
              </a:lnSpc>
              <a:buFont typeface="Arial"/>
              <a:buChar char="•"/>
            </a:pPr>
            <a:r>
              <a:rPr lang="en-US" sz="2775">
                <a:solidFill>
                  <a:srgbClr val="000000"/>
                </a:solidFill>
                <a:latin typeface="Arial"/>
                <a:ea typeface="Arial"/>
                <a:cs typeface="Arial"/>
                <a:sym typeface="Arial"/>
              </a:rPr>
              <a:t>Công cụ hỗ trợ</a:t>
            </a:r>
          </a:p>
        </p:txBody>
      </p:sp>
      <p:sp>
        <p:nvSpPr>
          <p:cNvPr name="Freeform 6" id="6"/>
          <p:cNvSpPr/>
          <p:nvPr/>
        </p:nvSpPr>
        <p:spPr>
          <a:xfrm flipH="false" flipV="false" rot="0">
            <a:off x="11012730" y="3330918"/>
            <a:ext cx="3505191" cy="2452998"/>
          </a:xfrm>
          <a:custGeom>
            <a:avLst/>
            <a:gdLst/>
            <a:ahLst/>
            <a:cxnLst/>
            <a:rect r="r" b="b" t="t" l="l"/>
            <a:pathLst>
              <a:path h="2452998" w="3505191">
                <a:moveTo>
                  <a:pt x="0" y="0"/>
                </a:moveTo>
                <a:lnTo>
                  <a:pt x="3505191" y="0"/>
                </a:lnTo>
                <a:lnTo>
                  <a:pt x="3505191" y="2452998"/>
                </a:lnTo>
                <a:lnTo>
                  <a:pt x="0" y="2452998"/>
                </a:lnTo>
                <a:lnTo>
                  <a:pt x="0" y="0"/>
                </a:lnTo>
                <a:close/>
              </a:path>
            </a:pathLst>
          </a:custGeom>
          <a:blipFill>
            <a:blip r:embed="rId4"/>
            <a:stretch>
              <a:fillRect l="0" t="-21447" r="0" b="-21447"/>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39882" y="520187"/>
            <a:ext cx="219456" cy="1056132"/>
            <a:chOff x="0" y="0"/>
            <a:chExt cx="292608" cy="1408176"/>
          </a:xfrm>
        </p:grpSpPr>
        <p:sp>
          <p:nvSpPr>
            <p:cNvPr name="Freeform 3" id="3"/>
            <p:cNvSpPr/>
            <p:nvPr/>
          </p:nvSpPr>
          <p:spPr>
            <a:xfrm flipH="false" flipV="false" rot="0">
              <a:off x="0" y="0"/>
              <a:ext cx="292608" cy="1408176"/>
            </a:xfrm>
            <a:custGeom>
              <a:avLst/>
              <a:gdLst/>
              <a:ahLst/>
              <a:cxnLst/>
              <a:rect r="r" b="b" t="t" l="l"/>
              <a:pathLst>
                <a:path h="1408176" w="292608">
                  <a:moveTo>
                    <a:pt x="0" y="0"/>
                  </a:moveTo>
                  <a:lnTo>
                    <a:pt x="292608" y="0"/>
                  </a:lnTo>
                  <a:lnTo>
                    <a:pt x="292608" y="1408176"/>
                  </a:lnTo>
                  <a:lnTo>
                    <a:pt x="0" y="1408176"/>
                  </a:lnTo>
                  <a:close/>
                </a:path>
              </a:pathLst>
            </a:custGeom>
            <a:solidFill>
              <a:srgbClr val="E97132"/>
            </a:solidFill>
          </p:spPr>
        </p:sp>
      </p:grpSp>
      <p:grpSp>
        <p:nvGrpSpPr>
          <p:cNvPr name="Group 4" id="4"/>
          <p:cNvGrpSpPr/>
          <p:nvPr/>
        </p:nvGrpSpPr>
        <p:grpSpPr>
          <a:xfrm rot="0">
            <a:off x="721544" y="6820380"/>
            <a:ext cx="6035040" cy="27432"/>
            <a:chOff x="0" y="0"/>
            <a:chExt cx="8046720" cy="36576"/>
          </a:xfrm>
        </p:grpSpPr>
        <p:sp>
          <p:nvSpPr>
            <p:cNvPr name="Freeform 5" id="5"/>
            <p:cNvSpPr/>
            <p:nvPr/>
          </p:nvSpPr>
          <p:spPr>
            <a:xfrm flipH="false" flipV="false" rot="0">
              <a:off x="0" y="0"/>
              <a:ext cx="8046720" cy="36576"/>
            </a:xfrm>
            <a:custGeom>
              <a:avLst/>
              <a:gdLst/>
              <a:ahLst/>
              <a:cxnLst/>
              <a:rect r="r" b="b" t="t" l="l"/>
              <a:pathLst>
                <a:path h="36576" w="8046720">
                  <a:moveTo>
                    <a:pt x="0" y="0"/>
                  </a:moveTo>
                  <a:lnTo>
                    <a:pt x="8046720" y="0"/>
                  </a:lnTo>
                  <a:lnTo>
                    <a:pt x="8046720" y="36576"/>
                  </a:lnTo>
                  <a:lnTo>
                    <a:pt x="0" y="36576"/>
                  </a:lnTo>
                  <a:close/>
                </a:path>
              </a:pathLst>
            </a:custGeom>
            <a:solidFill>
              <a:srgbClr val="D5D5D5"/>
            </a:solidFill>
          </p:spPr>
        </p:sp>
      </p:grpSp>
      <p:sp>
        <p:nvSpPr>
          <p:cNvPr name="Freeform 6" id="6"/>
          <p:cNvSpPr/>
          <p:nvPr/>
        </p:nvSpPr>
        <p:spPr>
          <a:xfrm flipH="false" flipV="false" rot="0">
            <a:off x="7704926" y="1619993"/>
            <a:ext cx="8808768" cy="7047015"/>
          </a:xfrm>
          <a:custGeom>
            <a:avLst/>
            <a:gdLst/>
            <a:ahLst/>
            <a:cxnLst/>
            <a:rect r="r" b="b" t="t" l="l"/>
            <a:pathLst>
              <a:path h="7047015" w="8808768">
                <a:moveTo>
                  <a:pt x="0" y="0"/>
                </a:moveTo>
                <a:lnTo>
                  <a:pt x="8808769" y="0"/>
                </a:lnTo>
                <a:lnTo>
                  <a:pt x="8808769" y="7047014"/>
                </a:lnTo>
                <a:lnTo>
                  <a:pt x="0" y="7047014"/>
                </a:lnTo>
                <a:lnTo>
                  <a:pt x="0" y="0"/>
                </a:lnTo>
                <a:close/>
              </a:path>
            </a:pathLst>
          </a:custGeom>
          <a:blipFill>
            <a:blip r:embed="rId2"/>
            <a:stretch>
              <a:fillRect l="0" t="0" r="0" b="0"/>
            </a:stretch>
          </a:blipFill>
        </p:spPr>
      </p:sp>
      <p:sp>
        <p:nvSpPr>
          <p:cNvPr name="TextBox 7" id="7"/>
          <p:cNvSpPr txBox="true"/>
          <p:nvPr/>
        </p:nvSpPr>
        <p:spPr>
          <a:xfrm rot="0">
            <a:off x="808412" y="1786415"/>
            <a:ext cx="5852160" cy="4657611"/>
          </a:xfrm>
          <a:prstGeom prst="rect">
            <a:avLst/>
          </a:prstGeom>
        </p:spPr>
        <p:txBody>
          <a:bodyPr anchor="t" rtlCol="false" tIns="0" lIns="0" bIns="0" rIns="0">
            <a:spAutoFit/>
          </a:bodyPr>
          <a:lstStyle/>
          <a:p>
            <a:pPr algn="l">
              <a:lnSpc>
                <a:spcPts val="7776"/>
              </a:lnSpc>
            </a:pPr>
            <a:r>
              <a:rPr lang="en-US" sz="7200">
                <a:solidFill>
                  <a:srgbClr val="000000"/>
                </a:solidFill>
                <a:latin typeface="Arimo"/>
                <a:ea typeface="Arimo"/>
                <a:cs typeface="Arimo"/>
                <a:sym typeface="Arimo"/>
              </a:rPr>
              <a:t>Phân tích thiết kế hệ thống</a:t>
            </a:r>
          </a:p>
        </p:txBody>
      </p:sp>
      <p:sp>
        <p:nvSpPr>
          <p:cNvPr name="TextBox 8" id="8"/>
          <p:cNvSpPr txBox="true"/>
          <p:nvPr/>
        </p:nvSpPr>
        <p:spPr>
          <a:xfrm rot="0">
            <a:off x="808412" y="7374153"/>
            <a:ext cx="5717079" cy="1701722"/>
          </a:xfrm>
          <a:prstGeom prst="rect">
            <a:avLst/>
          </a:prstGeom>
        </p:spPr>
        <p:txBody>
          <a:bodyPr anchor="t" rtlCol="false" tIns="0" lIns="0" bIns="0" rIns="0">
            <a:spAutoFit/>
          </a:bodyPr>
          <a:lstStyle/>
          <a:p>
            <a:pPr algn="l">
              <a:lnSpc>
                <a:spcPts val="3240"/>
              </a:lnSpc>
            </a:pPr>
            <a:r>
              <a:rPr lang="en-US" sz="3000">
                <a:solidFill>
                  <a:srgbClr val="000000"/>
                </a:solidFill>
                <a:latin typeface="Arimo"/>
                <a:ea typeface="Arimo"/>
                <a:cs typeface="Arimo"/>
                <a:sym typeface="Arimo"/>
              </a:rPr>
              <a:t>Sơ đồ lớp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39882" y="520187"/>
            <a:ext cx="219456" cy="1056132"/>
            <a:chOff x="0" y="0"/>
            <a:chExt cx="292608" cy="1408176"/>
          </a:xfrm>
        </p:grpSpPr>
        <p:sp>
          <p:nvSpPr>
            <p:cNvPr name="Freeform 3" id="3"/>
            <p:cNvSpPr/>
            <p:nvPr/>
          </p:nvSpPr>
          <p:spPr>
            <a:xfrm flipH="false" flipV="false" rot="0">
              <a:off x="0" y="0"/>
              <a:ext cx="292608" cy="1408176"/>
            </a:xfrm>
            <a:custGeom>
              <a:avLst/>
              <a:gdLst/>
              <a:ahLst/>
              <a:cxnLst/>
              <a:rect r="r" b="b" t="t" l="l"/>
              <a:pathLst>
                <a:path h="1408176" w="292608">
                  <a:moveTo>
                    <a:pt x="0" y="0"/>
                  </a:moveTo>
                  <a:lnTo>
                    <a:pt x="292608" y="0"/>
                  </a:lnTo>
                  <a:lnTo>
                    <a:pt x="292608" y="1408176"/>
                  </a:lnTo>
                  <a:lnTo>
                    <a:pt x="0" y="1408176"/>
                  </a:lnTo>
                  <a:close/>
                </a:path>
              </a:pathLst>
            </a:custGeom>
            <a:solidFill>
              <a:srgbClr val="E97132"/>
            </a:solidFill>
          </p:spPr>
        </p:sp>
      </p:grpSp>
      <p:grpSp>
        <p:nvGrpSpPr>
          <p:cNvPr name="Group 4" id="4"/>
          <p:cNvGrpSpPr/>
          <p:nvPr/>
        </p:nvGrpSpPr>
        <p:grpSpPr>
          <a:xfrm rot="0">
            <a:off x="721544" y="6820380"/>
            <a:ext cx="6035040" cy="27432"/>
            <a:chOff x="0" y="0"/>
            <a:chExt cx="8046720" cy="36576"/>
          </a:xfrm>
        </p:grpSpPr>
        <p:sp>
          <p:nvSpPr>
            <p:cNvPr name="Freeform 5" id="5"/>
            <p:cNvSpPr/>
            <p:nvPr/>
          </p:nvSpPr>
          <p:spPr>
            <a:xfrm flipH="false" flipV="false" rot="0">
              <a:off x="0" y="0"/>
              <a:ext cx="8046720" cy="36576"/>
            </a:xfrm>
            <a:custGeom>
              <a:avLst/>
              <a:gdLst/>
              <a:ahLst/>
              <a:cxnLst/>
              <a:rect r="r" b="b" t="t" l="l"/>
              <a:pathLst>
                <a:path h="36576" w="8046720">
                  <a:moveTo>
                    <a:pt x="0" y="0"/>
                  </a:moveTo>
                  <a:lnTo>
                    <a:pt x="8046720" y="0"/>
                  </a:lnTo>
                  <a:lnTo>
                    <a:pt x="8046720" y="36576"/>
                  </a:lnTo>
                  <a:lnTo>
                    <a:pt x="0" y="36576"/>
                  </a:lnTo>
                  <a:close/>
                </a:path>
              </a:pathLst>
            </a:custGeom>
            <a:solidFill>
              <a:srgbClr val="D5D5D5"/>
            </a:solidFill>
          </p:spPr>
        </p:sp>
      </p:grpSp>
      <p:sp>
        <p:nvSpPr>
          <p:cNvPr name="Freeform 6" id="6"/>
          <p:cNvSpPr/>
          <p:nvPr/>
        </p:nvSpPr>
        <p:spPr>
          <a:xfrm flipH="false" flipV="false" rot="0">
            <a:off x="7679414" y="1157980"/>
            <a:ext cx="8333575" cy="8100319"/>
          </a:xfrm>
          <a:custGeom>
            <a:avLst/>
            <a:gdLst/>
            <a:ahLst/>
            <a:cxnLst/>
            <a:rect r="r" b="b" t="t" l="l"/>
            <a:pathLst>
              <a:path h="8100319" w="8333575">
                <a:moveTo>
                  <a:pt x="0" y="0"/>
                </a:moveTo>
                <a:lnTo>
                  <a:pt x="8333574" y="0"/>
                </a:lnTo>
                <a:lnTo>
                  <a:pt x="8333574" y="8100320"/>
                </a:lnTo>
                <a:lnTo>
                  <a:pt x="0" y="8100320"/>
                </a:lnTo>
                <a:lnTo>
                  <a:pt x="0" y="0"/>
                </a:lnTo>
                <a:close/>
              </a:path>
            </a:pathLst>
          </a:custGeom>
          <a:blipFill>
            <a:blip r:embed="rId2"/>
            <a:stretch>
              <a:fillRect l="0" t="0" r="0" b="0"/>
            </a:stretch>
          </a:blipFill>
        </p:spPr>
      </p:sp>
      <p:sp>
        <p:nvSpPr>
          <p:cNvPr name="TextBox 7" id="7"/>
          <p:cNvSpPr txBox="true"/>
          <p:nvPr/>
        </p:nvSpPr>
        <p:spPr>
          <a:xfrm rot="0">
            <a:off x="808412" y="1786415"/>
            <a:ext cx="5852160" cy="4657611"/>
          </a:xfrm>
          <a:prstGeom prst="rect">
            <a:avLst/>
          </a:prstGeom>
        </p:spPr>
        <p:txBody>
          <a:bodyPr anchor="t" rtlCol="false" tIns="0" lIns="0" bIns="0" rIns="0">
            <a:spAutoFit/>
          </a:bodyPr>
          <a:lstStyle/>
          <a:p>
            <a:pPr algn="l">
              <a:lnSpc>
                <a:spcPts val="7776"/>
              </a:lnSpc>
            </a:pPr>
            <a:r>
              <a:rPr lang="en-US" sz="7200">
                <a:solidFill>
                  <a:srgbClr val="000000"/>
                </a:solidFill>
                <a:latin typeface="Arimo"/>
                <a:ea typeface="Arimo"/>
                <a:cs typeface="Arimo"/>
                <a:sym typeface="Arimo"/>
              </a:rPr>
              <a:t>Phân tích thiết kế hệ thống</a:t>
            </a:r>
          </a:p>
        </p:txBody>
      </p:sp>
      <p:sp>
        <p:nvSpPr>
          <p:cNvPr name="TextBox 8" id="8"/>
          <p:cNvSpPr txBox="true"/>
          <p:nvPr/>
        </p:nvSpPr>
        <p:spPr>
          <a:xfrm rot="0">
            <a:off x="808412" y="7374153"/>
            <a:ext cx="5717079" cy="1701722"/>
          </a:xfrm>
          <a:prstGeom prst="rect">
            <a:avLst/>
          </a:prstGeom>
        </p:spPr>
        <p:txBody>
          <a:bodyPr anchor="t" rtlCol="false" tIns="0" lIns="0" bIns="0" rIns="0">
            <a:spAutoFit/>
          </a:bodyPr>
          <a:lstStyle/>
          <a:p>
            <a:pPr algn="l">
              <a:lnSpc>
                <a:spcPts val="3240"/>
              </a:lnSpc>
            </a:pPr>
            <a:r>
              <a:rPr lang="en-US" sz="3000">
                <a:solidFill>
                  <a:srgbClr val="000000"/>
                </a:solidFill>
                <a:latin typeface="Arimo"/>
                <a:ea typeface="Arimo"/>
                <a:cs typeface="Arimo"/>
                <a:sym typeface="Arimo"/>
              </a:rPr>
              <a:t>Sơ đồ quan hệ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923189" y="3621641"/>
            <a:ext cx="3727652" cy="6356958"/>
          </a:xfrm>
          <a:custGeom>
            <a:avLst/>
            <a:gdLst/>
            <a:ahLst/>
            <a:cxnLst/>
            <a:rect r="r" b="b" t="t" l="l"/>
            <a:pathLst>
              <a:path h="6356958" w="3727652">
                <a:moveTo>
                  <a:pt x="0" y="0"/>
                </a:moveTo>
                <a:lnTo>
                  <a:pt x="3727651" y="0"/>
                </a:lnTo>
                <a:lnTo>
                  <a:pt x="3727651" y="6356959"/>
                </a:lnTo>
                <a:lnTo>
                  <a:pt x="0" y="6356959"/>
                </a:lnTo>
                <a:lnTo>
                  <a:pt x="0" y="0"/>
                </a:lnTo>
                <a:close/>
              </a:path>
            </a:pathLst>
          </a:custGeom>
          <a:blipFill>
            <a:blip r:embed="rId2"/>
            <a:stretch>
              <a:fillRect l="0" t="0" r="-2534" b="0"/>
            </a:stretch>
          </a:blipFill>
        </p:spPr>
      </p:sp>
      <p:sp>
        <p:nvSpPr>
          <p:cNvPr name="Freeform 7" id="7"/>
          <p:cNvSpPr/>
          <p:nvPr/>
        </p:nvSpPr>
        <p:spPr>
          <a:xfrm flipH="false" flipV="false" rot="0">
            <a:off x="6269164" y="3621641"/>
            <a:ext cx="5745101" cy="6356958"/>
          </a:xfrm>
          <a:custGeom>
            <a:avLst/>
            <a:gdLst/>
            <a:ahLst/>
            <a:cxnLst/>
            <a:rect r="r" b="b" t="t" l="l"/>
            <a:pathLst>
              <a:path h="6356958" w="5745101">
                <a:moveTo>
                  <a:pt x="0" y="0"/>
                </a:moveTo>
                <a:lnTo>
                  <a:pt x="5745100" y="0"/>
                </a:lnTo>
                <a:lnTo>
                  <a:pt x="5745100" y="6356959"/>
                </a:lnTo>
                <a:lnTo>
                  <a:pt x="0" y="6356959"/>
                </a:lnTo>
                <a:lnTo>
                  <a:pt x="0" y="0"/>
                </a:lnTo>
                <a:close/>
              </a:path>
            </a:pathLst>
          </a:custGeom>
          <a:blipFill>
            <a:blip r:embed="rId3"/>
            <a:stretch>
              <a:fillRect l="0" t="0" r="0" b="0"/>
            </a:stretch>
          </a:blipFill>
        </p:spPr>
      </p:sp>
      <p:sp>
        <p:nvSpPr>
          <p:cNvPr name="Freeform 8" id="8"/>
          <p:cNvSpPr/>
          <p:nvPr/>
        </p:nvSpPr>
        <p:spPr>
          <a:xfrm flipH="false" flipV="false" rot="0">
            <a:off x="12551761" y="3621641"/>
            <a:ext cx="4378355" cy="6356958"/>
          </a:xfrm>
          <a:custGeom>
            <a:avLst/>
            <a:gdLst/>
            <a:ahLst/>
            <a:cxnLst/>
            <a:rect r="r" b="b" t="t" l="l"/>
            <a:pathLst>
              <a:path h="6356958" w="4378355">
                <a:moveTo>
                  <a:pt x="0" y="0"/>
                </a:moveTo>
                <a:lnTo>
                  <a:pt x="4378355" y="0"/>
                </a:lnTo>
                <a:lnTo>
                  <a:pt x="4378355" y="6356959"/>
                </a:lnTo>
                <a:lnTo>
                  <a:pt x="0" y="6356959"/>
                </a:lnTo>
                <a:lnTo>
                  <a:pt x="0" y="0"/>
                </a:lnTo>
                <a:close/>
              </a:path>
            </a:pathLst>
          </a:custGeom>
          <a:blipFill>
            <a:blip r:embed="rId4"/>
            <a:stretch>
              <a:fillRect l="0" t="0" r="0" b="0"/>
            </a:stretch>
          </a:blipFill>
        </p:spPr>
      </p:sp>
      <p:sp>
        <p:nvSpPr>
          <p:cNvPr name="TextBox 9" id="9"/>
          <p:cNvSpPr txBox="true"/>
          <p:nvPr/>
        </p:nvSpPr>
        <p:spPr>
          <a:xfrm rot="0">
            <a:off x="5827635" y="3189054"/>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SignIn</a:t>
            </a:r>
          </a:p>
        </p:txBody>
      </p:sp>
      <p:sp>
        <p:nvSpPr>
          <p:cNvPr name="TextBox 10" id="10"/>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11" id="11"/>
          <p:cNvSpPr txBox="true"/>
          <p:nvPr/>
        </p:nvSpPr>
        <p:spPr>
          <a:xfrm rot="0">
            <a:off x="1699018" y="3189054"/>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Start</a:t>
            </a:r>
          </a:p>
        </p:txBody>
      </p:sp>
      <p:sp>
        <p:nvSpPr>
          <p:cNvPr name="TextBox 12" id="12"/>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427"/>
            <a:ext cx="192024" cy="947123"/>
            <a:chOff x="0" y="0"/>
            <a:chExt cx="256032" cy="1262830"/>
          </a:xfrm>
        </p:grpSpPr>
        <p:sp>
          <p:nvSpPr>
            <p:cNvPr name="Freeform 3" id="3"/>
            <p:cNvSpPr/>
            <p:nvPr/>
          </p:nvSpPr>
          <p:spPr>
            <a:xfrm flipH="false" flipV="false" rot="0">
              <a:off x="0" y="0"/>
              <a:ext cx="256032" cy="1262888"/>
            </a:xfrm>
            <a:custGeom>
              <a:avLst/>
              <a:gdLst/>
              <a:ahLst/>
              <a:cxnLst/>
              <a:rect r="r" b="b" t="t" l="l"/>
              <a:pathLst>
                <a:path h="1262888" w="256032">
                  <a:moveTo>
                    <a:pt x="0" y="0"/>
                  </a:moveTo>
                  <a:lnTo>
                    <a:pt x="256032" y="0"/>
                  </a:lnTo>
                  <a:lnTo>
                    <a:pt x="256032" y="1262888"/>
                  </a:lnTo>
                  <a:lnTo>
                    <a:pt x="0" y="1262888"/>
                  </a:lnTo>
                  <a:close/>
                </a:path>
              </a:pathLst>
            </a:custGeom>
            <a:solidFill>
              <a:srgbClr val="E97132"/>
            </a:solidFill>
          </p:spPr>
        </p:sp>
      </p:grpSp>
      <p:grpSp>
        <p:nvGrpSpPr>
          <p:cNvPr name="Group 4" id="4"/>
          <p:cNvGrpSpPr/>
          <p:nvPr/>
        </p:nvGrpSpPr>
        <p:grpSpPr>
          <a:xfrm rot="0">
            <a:off x="1261872" y="2071296"/>
            <a:ext cx="15759684" cy="27432"/>
            <a:chOff x="0" y="0"/>
            <a:chExt cx="21012912" cy="36576"/>
          </a:xfrm>
        </p:grpSpPr>
        <p:sp>
          <p:nvSpPr>
            <p:cNvPr name="Freeform 5" id="5"/>
            <p:cNvSpPr/>
            <p:nvPr/>
          </p:nvSpPr>
          <p:spPr>
            <a:xfrm flipH="false" flipV="false" rot="0">
              <a:off x="0" y="0"/>
              <a:ext cx="21012913" cy="36576"/>
            </a:xfrm>
            <a:custGeom>
              <a:avLst/>
              <a:gdLst/>
              <a:ahLst/>
              <a:cxnLst/>
              <a:rect r="r" b="b" t="t" l="l"/>
              <a:pathLst>
                <a:path h="36576" w="21012913">
                  <a:moveTo>
                    <a:pt x="0" y="0"/>
                  </a:moveTo>
                  <a:lnTo>
                    <a:pt x="21012913" y="0"/>
                  </a:lnTo>
                  <a:lnTo>
                    <a:pt x="21012913" y="36576"/>
                  </a:lnTo>
                  <a:lnTo>
                    <a:pt x="0" y="36576"/>
                  </a:lnTo>
                  <a:close/>
                </a:path>
              </a:pathLst>
            </a:custGeom>
            <a:solidFill>
              <a:srgbClr val="D5D5D5"/>
            </a:solidFill>
          </p:spPr>
        </p:sp>
      </p:grpSp>
      <p:sp>
        <p:nvSpPr>
          <p:cNvPr name="Freeform 6" id="6"/>
          <p:cNvSpPr/>
          <p:nvPr/>
        </p:nvSpPr>
        <p:spPr>
          <a:xfrm flipH="false" flipV="false" rot="0">
            <a:off x="1699018" y="3621641"/>
            <a:ext cx="4839234" cy="6356958"/>
          </a:xfrm>
          <a:custGeom>
            <a:avLst/>
            <a:gdLst/>
            <a:ahLst/>
            <a:cxnLst/>
            <a:rect r="r" b="b" t="t" l="l"/>
            <a:pathLst>
              <a:path h="6356958" w="4839234">
                <a:moveTo>
                  <a:pt x="0" y="0"/>
                </a:moveTo>
                <a:lnTo>
                  <a:pt x="4839235" y="0"/>
                </a:lnTo>
                <a:lnTo>
                  <a:pt x="4839235" y="6356959"/>
                </a:lnTo>
                <a:lnTo>
                  <a:pt x="0" y="6356959"/>
                </a:lnTo>
                <a:lnTo>
                  <a:pt x="0" y="0"/>
                </a:lnTo>
                <a:close/>
              </a:path>
            </a:pathLst>
          </a:custGeom>
          <a:blipFill>
            <a:blip r:embed="rId2"/>
            <a:stretch>
              <a:fillRect l="0" t="0" r="0" b="0"/>
            </a:stretch>
          </a:blipFill>
        </p:spPr>
      </p:sp>
      <p:sp>
        <p:nvSpPr>
          <p:cNvPr name="Freeform 7" id="7"/>
          <p:cNvSpPr/>
          <p:nvPr/>
        </p:nvSpPr>
        <p:spPr>
          <a:xfrm flipH="false" flipV="false" rot="0">
            <a:off x="7864684" y="3621641"/>
            <a:ext cx="4465763" cy="6356958"/>
          </a:xfrm>
          <a:custGeom>
            <a:avLst/>
            <a:gdLst/>
            <a:ahLst/>
            <a:cxnLst/>
            <a:rect r="r" b="b" t="t" l="l"/>
            <a:pathLst>
              <a:path h="6356958" w="4465763">
                <a:moveTo>
                  <a:pt x="0" y="0"/>
                </a:moveTo>
                <a:lnTo>
                  <a:pt x="4465763" y="0"/>
                </a:lnTo>
                <a:lnTo>
                  <a:pt x="4465763" y="6356959"/>
                </a:lnTo>
                <a:lnTo>
                  <a:pt x="0" y="6356959"/>
                </a:lnTo>
                <a:lnTo>
                  <a:pt x="0" y="0"/>
                </a:lnTo>
                <a:close/>
              </a:path>
            </a:pathLst>
          </a:custGeom>
          <a:blipFill>
            <a:blip r:embed="rId3"/>
            <a:stretch>
              <a:fillRect l="0" t="0" r="0" b="0"/>
            </a:stretch>
          </a:blipFill>
        </p:spPr>
      </p:sp>
      <p:sp>
        <p:nvSpPr>
          <p:cNvPr name="Freeform 8" id="8"/>
          <p:cNvSpPr/>
          <p:nvPr/>
        </p:nvSpPr>
        <p:spPr>
          <a:xfrm flipH="false" flipV="false" rot="0">
            <a:off x="12330447" y="3745314"/>
            <a:ext cx="5579137" cy="6109612"/>
          </a:xfrm>
          <a:custGeom>
            <a:avLst/>
            <a:gdLst/>
            <a:ahLst/>
            <a:cxnLst/>
            <a:rect r="r" b="b" t="t" l="l"/>
            <a:pathLst>
              <a:path h="6109612" w="5579137">
                <a:moveTo>
                  <a:pt x="0" y="0"/>
                </a:moveTo>
                <a:lnTo>
                  <a:pt x="5579137" y="0"/>
                </a:lnTo>
                <a:lnTo>
                  <a:pt x="5579137" y="6109612"/>
                </a:lnTo>
                <a:lnTo>
                  <a:pt x="0" y="6109612"/>
                </a:lnTo>
                <a:lnTo>
                  <a:pt x="0" y="0"/>
                </a:lnTo>
                <a:close/>
              </a:path>
            </a:pathLst>
          </a:custGeom>
          <a:blipFill>
            <a:blip r:embed="rId4"/>
            <a:stretch>
              <a:fillRect l="0" t="0" r="0" b="0"/>
            </a:stretch>
          </a:blipFill>
        </p:spPr>
      </p:sp>
      <p:sp>
        <p:nvSpPr>
          <p:cNvPr name="TextBox 9" id="9"/>
          <p:cNvSpPr txBox="true"/>
          <p:nvPr/>
        </p:nvSpPr>
        <p:spPr>
          <a:xfrm rot="0">
            <a:off x="7864684" y="3189054"/>
            <a:ext cx="5473917" cy="432587"/>
          </a:xfrm>
          <a:prstGeom prst="rect">
            <a:avLst/>
          </a:prstGeom>
        </p:spPr>
        <p:txBody>
          <a:bodyPr anchor="t" rtlCol="false" tIns="0" lIns="0" bIns="0" rIns="0">
            <a:spAutoFit/>
          </a:bodyPr>
          <a:lstStyle/>
          <a:p>
            <a:pPr algn="l" marL="499491" indent="-249746" lvl="1">
              <a:lnSpc>
                <a:spcPts val="2980"/>
              </a:lnSpc>
              <a:buFont typeface="Arial"/>
              <a:buChar char="•"/>
            </a:pPr>
            <a:r>
              <a:rPr lang="en-US" sz="2760">
                <a:solidFill>
                  <a:srgbClr val="000000"/>
                </a:solidFill>
                <a:latin typeface="Arial"/>
                <a:ea typeface="Arial"/>
                <a:cs typeface="Arial"/>
                <a:sym typeface="Arial"/>
              </a:rPr>
              <a:t>Document Firestore(Firebase)</a:t>
            </a:r>
          </a:p>
        </p:txBody>
      </p:sp>
      <p:sp>
        <p:nvSpPr>
          <p:cNvPr name="TextBox 10" id="10"/>
          <p:cNvSpPr txBox="true"/>
          <p:nvPr/>
        </p:nvSpPr>
        <p:spPr>
          <a:xfrm rot="0">
            <a:off x="1353312" y="365538"/>
            <a:ext cx="15576804" cy="1481106"/>
          </a:xfrm>
          <a:prstGeom prst="rect">
            <a:avLst/>
          </a:prstGeom>
        </p:spPr>
        <p:txBody>
          <a:bodyPr anchor="t" rtlCol="false" tIns="0" lIns="0" bIns="0" rIns="0">
            <a:spAutoFit/>
          </a:bodyPr>
          <a:lstStyle/>
          <a:p>
            <a:pPr algn="l">
              <a:lnSpc>
                <a:spcPts val="7128"/>
              </a:lnSpc>
            </a:pPr>
            <a:r>
              <a:rPr lang="en-US" sz="6600">
                <a:solidFill>
                  <a:srgbClr val="000000"/>
                </a:solidFill>
                <a:latin typeface="Arial"/>
                <a:ea typeface="Arial"/>
                <a:cs typeface="Arial"/>
                <a:sym typeface="Arial"/>
              </a:rPr>
              <a:t>Phân tích thiết kế hệ thống</a:t>
            </a:r>
          </a:p>
        </p:txBody>
      </p:sp>
      <p:sp>
        <p:nvSpPr>
          <p:cNvPr name="TextBox 11" id="11"/>
          <p:cNvSpPr txBox="true"/>
          <p:nvPr/>
        </p:nvSpPr>
        <p:spPr>
          <a:xfrm rot="0">
            <a:off x="1353312" y="3189054"/>
            <a:ext cx="6132935" cy="432587"/>
          </a:xfrm>
          <a:prstGeom prst="rect">
            <a:avLst/>
          </a:prstGeom>
        </p:spPr>
        <p:txBody>
          <a:bodyPr anchor="t" rtlCol="false" tIns="0" lIns="0" bIns="0" rIns="0">
            <a:spAutoFit/>
          </a:bodyPr>
          <a:lstStyle/>
          <a:p>
            <a:pPr algn="just" marL="499491" indent="-249746" lvl="1">
              <a:lnSpc>
                <a:spcPts val="2980"/>
              </a:lnSpc>
              <a:buFont typeface="Arial"/>
              <a:buChar char="•"/>
            </a:pPr>
            <a:r>
              <a:rPr lang="en-US" sz="2760">
                <a:solidFill>
                  <a:srgbClr val="000000"/>
                </a:solidFill>
                <a:latin typeface="Arial"/>
                <a:ea typeface="Arial"/>
                <a:cs typeface="Arial"/>
                <a:sym typeface="Arial"/>
              </a:rPr>
              <a:t>Document Authentication(Firebase)</a:t>
            </a:r>
          </a:p>
        </p:txBody>
      </p:sp>
      <p:sp>
        <p:nvSpPr>
          <p:cNvPr name="TextBox 12" id="12"/>
          <p:cNvSpPr txBox="true"/>
          <p:nvPr/>
        </p:nvSpPr>
        <p:spPr>
          <a:xfrm rot="0">
            <a:off x="1240418" y="2306283"/>
            <a:ext cx="7324176" cy="521723"/>
          </a:xfrm>
          <a:prstGeom prst="rect">
            <a:avLst/>
          </a:prstGeom>
        </p:spPr>
        <p:txBody>
          <a:bodyPr anchor="t" rtlCol="false" tIns="0" lIns="0" bIns="0" rIns="0">
            <a:spAutoFit/>
          </a:bodyPr>
          <a:lstStyle/>
          <a:p>
            <a:pPr algn="l" marL="499491" indent="-249746" lvl="1">
              <a:lnSpc>
                <a:spcPts val="2980"/>
              </a:lnSpc>
              <a:buFont typeface="Arial"/>
              <a:buChar char="•"/>
            </a:pPr>
            <a:r>
              <a:rPr lang="en-US" b="true" sz="2760" u="sng">
                <a:solidFill>
                  <a:srgbClr val="000000"/>
                </a:solidFill>
                <a:latin typeface="Arial Bold"/>
                <a:ea typeface="Arial Bold"/>
                <a:cs typeface="Arial Bold"/>
                <a:sym typeface="Arial Bold"/>
              </a:rPr>
              <a:t>Thiết kế bản ghi (Documents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DAGY5TuhZGs</dc:identifier>
  <dcterms:modified xsi:type="dcterms:W3CDTF">2011-08-01T06:04:30Z</dcterms:modified>
  <cp:revision>1</cp:revision>
  <dc:title>ỨNG DỤNG QUẢN LÝ QUÁN CAFE Sử dụng Dart và Flutter Framework</dc:title>
</cp:coreProperties>
</file>